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95" r:id="rId2"/>
    <p:sldId id="299" r:id="rId3"/>
    <p:sldId id="307" r:id="rId4"/>
    <p:sldId id="305" r:id="rId5"/>
    <p:sldId id="285" r:id="rId6"/>
    <p:sldId id="297" r:id="rId7"/>
    <p:sldId id="382" r:id="rId8"/>
    <p:sldId id="330" r:id="rId9"/>
    <p:sldId id="342" r:id="rId10"/>
    <p:sldId id="328" r:id="rId11"/>
    <p:sldId id="345" r:id="rId12"/>
    <p:sldId id="347" r:id="rId13"/>
    <p:sldId id="343" r:id="rId14"/>
    <p:sldId id="346" r:id="rId15"/>
    <p:sldId id="334" r:id="rId16"/>
    <p:sldId id="293" r:id="rId17"/>
    <p:sldId id="344" r:id="rId18"/>
    <p:sldId id="403" r:id="rId19"/>
    <p:sldId id="308" r:id="rId20"/>
    <p:sldId id="401" r:id="rId21"/>
    <p:sldId id="372" r:id="rId22"/>
    <p:sldId id="394" r:id="rId23"/>
    <p:sldId id="396" r:id="rId24"/>
    <p:sldId id="397" r:id="rId25"/>
    <p:sldId id="374" r:id="rId26"/>
    <p:sldId id="400" r:id="rId27"/>
    <p:sldId id="398" r:id="rId28"/>
    <p:sldId id="376" r:id="rId29"/>
    <p:sldId id="392" r:id="rId30"/>
    <p:sldId id="377" r:id="rId31"/>
    <p:sldId id="405" r:id="rId32"/>
    <p:sldId id="399" r:id="rId33"/>
    <p:sldId id="378" r:id="rId34"/>
    <p:sldId id="381" r:id="rId35"/>
    <p:sldId id="404" r:id="rId36"/>
    <p:sldId id="256" r:id="rId37"/>
    <p:sldId id="257" r:id="rId38"/>
    <p:sldId id="258" r:id="rId39"/>
    <p:sldId id="259" r:id="rId40"/>
    <p:sldId id="371" r:id="rId41"/>
    <p:sldId id="443" r:id="rId42"/>
    <p:sldId id="367" r:id="rId43"/>
    <p:sldId id="470" r:id="rId44"/>
    <p:sldId id="361" r:id="rId45"/>
    <p:sldId id="375" r:id="rId46"/>
    <p:sldId id="444" r:id="rId47"/>
    <p:sldId id="358" r:id="rId48"/>
    <p:sldId id="365" r:id="rId49"/>
    <p:sldId id="468" r:id="rId50"/>
    <p:sldId id="369" r:id="rId51"/>
    <p:sldId id="298" r:id="rId52"/>
    <p:sldId id="469" r:id="rId53"/>
    <p:sldId id="383" r:id="rId54"/>
    <p:sldId id="391" r:id="rId55"/>
    <p:sldId id="384" r:id="rId56"/>
    <p:sldId id="390"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8FD"/>
    <a:srgbClr val="EDF9FD"/>
    <a:srgbClr val="DCF4FC"/>
    <a:srgbClr val="E7F7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66" autoAdjust="0"/>
  </p:normalViewPr>
  <p:slideViewPr>
    <p:cSldViewPr snapToGrid="0">
      <p:cViewPr>
        <p:scale>
          <a:sx n="80" d="100"/>
          <a:sy n="80" d="100"/>
        </p:scale>
        <p:origin x="782"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DFDE9-8AED-4EDF-9265-1630BE7D4FB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243DB86-21B7-40DD-860C-E0939A690F8F}">
      <dgm:prSet/>
      <dgm:spPr/>
      <dgm:t>
        <a:bodyPr/>
        <a:lstStyle/>
        <a:p>
          <a:r>
            <a:rPr lang="en-GB" dirty="0"/>
            <a:t>Paid £18.7m to Hertfordshire County Council for Education plus proved land for the primary and secondary schools</a:t>
          </a:r>
          <a:endParaRPr lang="en-US" dirty="0"/>
        </a:p>
      </dgm:t>
    </dgm:pt>
    <dgm:pt modelId="{D79B28BE-443C-49AF-9809-6169EF7DE97A}" type="parTrans" cxnId="{C94F68E7-5215-4FFB-A4D5-025F903BEF21}">
      <dgm:prSet/>
      <dgm:spPr/>
      <dgm:t>
        <a:bodyPr/>
        <a:lstStyle/>
        <a:p>
          <a:endParaRPr lang="en-US"/>
        </a:p>
      </dgm:t>
    </dgm:pt>
    <dgm:pt modelId="{9152A79F-9E66-4EB2-B0D5-A6A97DA4EF49}" type="sibTrans" cxnId="{C94F68E7-5215-4FFB-A4D5-025F903BEF21}">
      <dgm:prSet/>
      <dgm:spPr/>
      <dgm:t>
        <a:bodyPr/>
        <a:lstStyle/>
        <a:p>
          <a:endParaRPr lang="en-US"/>
        </a:p>
      </dgm:t>
    </dgm:pt>
    <dgm:pt modelId="{121F3579-4FF9-4F84-B287-15936DF2815A}">
      <dgm:prSet/>
      <dgm:spPr/>
      <dgm:t>
        <a:bodyPr/>
        <a:lstStyle/>
        <a:p>
          <a:r>
            <a:rPr lang="en-GB" dirty="0"/>
            <a:t>Paid £3.5m to Hertfordshire County Council for Highways &amp; Public Transport</a:t>
          </a:r>
          <a:endParaRPr lang="en-US" dirty="0"/>
        </a:p>
      </dgm:t>
    </dgm:pt>
    <dgm:pt modelId="{C01D1E9E-98BE-48D2-B524-C9CC53B304C3}" type="parTrans" cxnId="{FEF9F242-3146-487A-A39E-1B7A256ACA98}">
      <dgm:prSet/>
      <dgm:spPr/>
      <dgm:t>
        <a:bodyPr/>
        <a:lstStyle/>
        <a:p>
          <a:endParaRPr lang="en-US"/>
        </a:p>
      </dgm:t>
    </dgm:pt>
    <dgm:pt modelId="{6F37BC27-CC5A-4072-9796-C7339E920B7D}" type="sibTrans" cxnId="{FEF9F242-3146-487A-A39E-1B7A256ACA98}">
      <dgm:prSet/>
      <dgm:spPr/>
      <dgm:t>
        <a:bodyPr/>
        <a:lstStyle/>
        <a:p>
          <a:endParaRPr lang="en-US"/>
        </a:p>
      </dgm:t>
    </dgm:pt>
    <dgm:pt modelId="{61094246-D4CF-45BF-91DC-CC30FB0E688C}">
      <dgm:prSet/>
      <dgm:spPr/>
      <dgm:t>
        <a:bodyPr/>
        <a:lstStyle/>
        <a:p>
          <a:r>
            <a:rPr lang="en-GB" dirty="0"/>
            <a:t>Paid £1.3m to East Hertfordshire Council for Local Sports</a:t>
          </a:r>
          <a:endParaRPr lang="en-US" dirty="0"/>
        </a:p>
      </dgm:t>
    </dgm:pt>
    <dgm:pt modelId="{C9A7A0BB-CF10-4E99-AB2A-B7DE80ADB578}" type="parTrans" cxnId="{FFAF5CD3-BB77-48F6-A33F-6B1CBD5F7681}">
      <dgm:prSet/>
      <dgm:spPr/>
      <dgm:t>
        <a:bodyPr/>
        <a:lstStyle/>
        <a:p>
          <a:endParaRPr lang="en-US"/>
        </a:p>
      </dgm:t>
    </dgm:pt>
    <dgm:pt modelId="{E7F5F738-AB3E-4706-AC08-CD9715D4FCC2}" type="sibTrans" cxnId="{FFAF5CD3-BB77-48F6-A33F-6B1CBD5F7681}">
      <dgm:prSet/>
      <dgm:spPr/>
      <dgm:t>
        <a:bodyPr/>
        <a:lstStyle/>
        <a:p>
          <a:endParaRPr lang="en-US"/>
        </a:p>
      </dgm:t>
    </dgm:pt>
    <dgm:pt modelId="{78A1DCED-116B-45C6-85D0-36BA3C28846B}">
      <dgm:prSet/>
      <dgm:spPr/>
      <dgm:t>
        <a:bodyPr/>
        <a:lstStyle/>
        <a:p>
          <a:r>
            <a:rPr lang="en-GB" dirty="0"/>
            <a:t>Paid £1.3m to the Community Trust for Community Management &amp; Green Infrastructure (further £2.5m to be paid)</a:t>
          </a:r>
          <a:endParaRPr lang="en-US" dirty="0"/>
        </a:p>
      </dgm:t>
    </dgm:pt>
    <dgm:pt modelId="{5D4FBCFC-D5A9-4119-8AF4-B6F48E3515EF}" type="parTrans" cxnId="{C671F423-EF27-4F12-A8F9-6967AB3C676D}">
      <dgm:prSet/>
      <dgm:spPr/>
      <dgm:t>
        <a:bodyPr/>
        <a:lstStyle/>
        <a:p>
          <a:endParaRPr lang="en-US"/>
        </a:p>
      </dgm:t>
    </dgm:pt>
    <dgm:pt modelId="{20291400-8717-4D8F-9C12-28C36EE16365}" type="sibTrans" cxnId="{C671F423-EF27-4F12-A8F9-6967AB3C676D}">
      <dgm:prSet/>
      <dgm:spPr/>
      <dgm:t>
        <a:bodyPr/>
        <a:lstStyle/>
        <a:p>
          <a:endParaRPr lang="en-US"/>
        </a:p>
      </dgm:t>
    </dgm:pt>
    <dgm:pt modelId="{D3ECACF0-14DE-45A9-AA73-B6F02928EA7E}">
      <dgm:prSet/>
      <dgm:spPr/>
      <dgm:t>
        <a:bodyPr/>
        <a:lstStyle/>
        <a:p>
          <a:r>
            <a:rPr lang="en-GB" dirty="0"/>
            <a:t>Advanced £81k to the Community Trust towards Hoggates Park</a:t>
          </a:r>
          <a:endParaRPr lang="en-US" dirty="0"/>
        </a:p>
      </dgm:t>
    </dgm:pt>
    <dgm:pt modelId="{F2E3FF95-18C1-4D6D-9AD5-A48782BF887D}" type="parTrans" cxnId="{39BF2199-36AA-4821-9E22-109DC956671D}">
      <dgm:prSet/>
      <dgm:spPr/>
      <dgm:t>
        <a:bodyPr/>
        <a:lstStyle/>
        <a:p>
          <a:endParaRPr lang="en-US"/>
        </a:p>
      </dgm:t>
    </dgm:pt>
    <dgm:pt modelId="{4718D770-6A47-4B69-9277-A57E1D3A306B}" type="sibTrans" cxnId="{39BF2199-36AA-4821-9E22-109DC956671D}">
      <dgm:prSet/>
      <dgm:spPr/>
      <dgm:t>
        <a:bodyPr/>
        <a:lstStyle/>
        <a:p>
          <a:endParaRPr lang="en-US"/>
        </a:p>
      </dgm:t>
    </dgm:pt>
    <dgm:pt modelId="{17F24D3A-C86E-47D1-93C7-F73943EFE297}">
      <dgm:prSet/>
      <dgm:spPr/>
      <dgm:t>
        <a:bodyPr/>
        <a:lstStyle/>
        <a:p>
          <a:r>
            <a:rPr lang="en-GB" dirty="0"/>
            <a:t>Obtained a planning permission for the Allotments and appointed a contractor to start on site before the end of 2025</a:t>
          </a:r>
          <a:endParaRPr lang="en-US" dirty="0"/>
        </a:p>
      </dgm:t>
    </dgm:pt>
    <dgm:pt modelId="{03E17C73-E4DD-45B3-ACA4-7E9507EE3B55}" type="parTrans" cxnId="{7341A201-EA19-4598-AAA4-DA7582C1EDF2}">
      <dgm:prSet/>
      <dgm:spPr/>
      <dgm:t>
        <a:bodyPr/>
        <a:lstStyle/>
        <a:p>
          <a:endParaRPr lang="en-US"/>
        </a:p>
      </dgm:t>
    </dgm:pt>
    <dgm:pt modelId="{768C4791-255F-4B2B-A395-5D6FCBC26224}" type="sibTrans" cxnId="{7341A201-EA19-4598-AAA4-DA7582C1EDF2}">
      <dgm:prSet/>
      <dgm:spPr/>
      <dgm:t>
        <a:bodyPr/>
        <a:lstStyle/>
        <a:p>
          <a:endParaRPr lang="en-US"/>
        </a:p>
      </dgm:t>
    </dgm:pt>
    <dgm:pt modelId="{5B8F0ABA-C398-4BC7-82D6-943B3FB88A73}">
      <dgm:prSet/>
      <dgm:spPr/>
      <dgm:t>
        <a:bodyPr/>
        <a:lstStyle/>
        <a:p>
          <a:r>
            <a:rPr lang="en-GB" dirty="0"/>
            <a:t>Commenced legal transfer of all the green infrastructure to the Estate Management Company to be completed by the end of 2025</a:t>
          </a:r>
          <a:endParaRPr lang="en-US" dirty="0"/>
        </a:p>
      </dgm:t>
    </dgm:pt>
    <dgm:pt modelId="{9E0875AF-3D34-4542-9712-BCE27AB1A018}" type="parTrans" cxnId="{89F5397E-7583-43F9-A5EA-824CE6B1DAD0}">
      <dgm:prSet/>
      <dgm:spPr/>
      <dgm:t>
        <a:bodyPr/>
        <a:lstStyle/>
        <a:p>
          <a:endParaRPr lang="en-US"/>
        </a:p>
      </dgm:t>
    </dgm:pt>
    <dgm:pt modelId="{98E1046B-5C87-4597-BA01-CE739A5698C5}" type="sibTrans" cxnId="{89F5397E-7583-43F9-A5EA-824CE6B1DAD0}">
      <dgm:prSet/>
      <dgm:spPr/>
      <dgm:t>
        <a:bodyPr/>
        <a:lstStyle/>
        <a:p>
          <a:endParaRPr lang="en-US"/>
        </a:p>
      </dgm:t>
    </dgm:pt>
    <dgm:pt modelId="{C0DE7258-5DFF-4C43-B668-D7E7650E76F3}">
      <dgm:prSet/>
      <dgm:spPr/>
      <dgm:t>
        <a:bodyPr/>
        <a:lstStyle/>
        <a:p>
          <a:r>
            <a:rPr lang="en-GB" dirty="0"/>
            <a:t>Commenced legal transfer of all community facilities to the Trust to be competed by the end of 2025</a:t>
          </a:r>
          <a:endParaRPr lang="en-US" dirty="0"/>
        </a:p>
      </dgm:t>
    </dgm:pt>
    <dgm:pt modelId="{EE2E1C26-F476-493C-AD35-2B6DB42BBCFA}" type="parTrans" cxnId="{E7EAC2E9-C1EC-4D59-8A25-A426641867CF}">
      <dgm:prSet/>
      <dgm:spPr/>
      <dgm:t>
        <a:bodyPr/>
        <a:lstStyle/>
        <a:p>
          <a:endParaRPr lang="en-US"/>
        </a:p>
      </dgm:t>
    </dgm:pt>
    <dgm:pt modelId="{6E0EC591-19F6-4CC7-BC5D-1FCD38C964FF}" type="sibTrans" cxnId="{E7EAC2E9-C1EC-4D59-8A25-A426641867CF}">
      <dgm:prSet/>
      <dgm:spPr/>
      <dgm:t>
        <a:bodyPr/>
        <a:lstStyle/>
        <a:p>
          <a:endParaRPr lang="en-US"/>
        </a:p>
      </dgm:t>
    </dgm:pt>
    <dgm:pt modelId="{CB457A21-CA03-4C82-B640-08290F89D8A9}">
      <dgm:prSet/>
      <dgm:spPr/>
      <dgm:t>
        <a:bodyPr/>
        <a:lstStyle/>
        <a:p>
          <a:r>
            <a:rPr lang="en-GB" dirty="0"/>
            <a:t>Completed the MUGA and NEAP to be opened by the end of November 2025</a:t>
          </a:r>
          <a:endParaRPr lang="en-US" dirty="0"/>
        </a:p>
      </dgm:t>
    </dgm:pt>
    <dgm:pt modelId="{5EA220E2-54CF-42C5-A73F-51417181CC87}" type="parTrans" cxnId="{61A56D4C-65D9-43B6-8DE2-2AD30359661B}">
      <dgm:prSet/>
      <dgm:spPr/>
      <dgm:t>
        <a:bodyPr/>
        <a:lstStyle/>
        <a:p>
          <a:endParaRPr lang="en-US"/>
        </a:p>
      </dgm:t>
    </dgm:pt>
    <dgm:pt modelId="{15465630-50FD-4B79-9CEB-24D7424226CE}" type="sibTrans" cxnId="{61A56D4C-65D9-43B6-8DE2-2AD30359661B}">
      <dgm:prSet/>
      <dgm:spPr/>
      <dgm:t>
        <a:bodyPr/>
        <a:lstStyle/>
        <a:p>
          <a:endParaRPr lang="en-US"/>
        </a:p>
      </dgm:t>
    </dgm:pt>
    <dgm:pt modelId="{48D70111-A29A-4FBF-8763-67FD15D4F9C8}" type="pres">
      <dgm:prSet presAssocID="{704DFDE9-8AED-4EDF-9265-1630BE7D4FB0}" presName="vert0" presStyleCnt="0">
        <dgm:presLayoutVars>
          <dgm:dir/>
          <dgm:animOne val="branch"/>
          <dgm:animLvl val="lvl"/>
        </dgm:presLayoutVars>
      </dgm:prSet>
      <dgm:spPr/>
    </dgm:pt>
    <dgm:pt modelId="{E5BF708E-1A37-4E39-88C6-C4021183F7E6}" type="pres">
      <dgm:prSet presAssocID="{F243DB86-21B7-40DD-860C-E0939A690F8F}" presName="thickLine" presStyleLbl="alignNode1" presStyleIdx="0" presStyleCnt="9"/>
      <dgm:spPr/>
    </dgm:pt>
    <dgm:pt modelId="{1A1875F1-7B46-45FF-9FC2-DD18773C085E}" type="pres">
      <dgm:prSet presAssocID="{F243DB86-21B7-40DD-860C-E0939A690F8F}" presName="horz1" presStyleCnt="0"/>
      <dgm:spPr/>
    </dgm:pt>
    <dgm:pt modelId="{E2AC379F-4271-4647-B35F-E762FEDC0974}" type="pres">
      <dgm:prSet presAssocID="{F243DB86-21B7-40DD-860C-E0939A690F8F}" presName="tx1" presStyleLbl="revTx" presStyleIdx="0" presStyleCnt="9"/>
      <dgm:spPr/>
    </dgm:pt>
    <dgm:pt modelId="{DA2883BD-6276-40E8-B953-E878350498FA}" type="pres">
      <dgm:prSet presAssocID="{F243DB86-21B7-40DD-860C-E0939A690F8F}" presName="vert1" presStyleCnt="0"/>
      <dgm:spPr/>
    </dgm:pt>
    <dgm:pt modelId="{B84C6A81-F038-4B60-A51D-6C7B6B747DE8}" type="pres">
      <dgm:prSet presAssocID="{121F3579-4FF9-4F84-B287-15936DF2815A}" presName="thickLine" presStyleLbl="alignNode1" presStyleIdx="1" presStyleCnt="9"/>
      <dgm:spPr/>
    </dgm:pt>
    <dgm:pt modelId="{6ACCAA8F-D127-4F12-91CA-4676837E06EC}" type="pres">
      <dgm:prSet presAssocID="{121F3579-4FF9-4F84-B287-15936DF2815A}" presName="horz1" presStyleCnt="0"/>
      <dgm:spPr/>
    </dgm:pt>
    <dgm:pt modelId="{9DB6A33A-9012-42DE-84EF-1A2BA41B5175}" type="pres">
      <dgm:prSet presAssocID="{121F3579-4FF9-4F84-B287-15936DF2815A}" presName="tx1" presStyleLbl="revTx" presStyleIdx="1" presStyleCnt="9"/>
      <dgm:spPr/>
    </dgm:pt>
    <dgm:pt modelId="{A90CAD3B-0A2E-4E38-8F0B-7FD83F2360FE}" type="pres">
      <dgm:prSet presAssocID="{121F3579-4FF9-4F84-B287-15936DF2815A}" presName="vert1" presStyleCnt="0"/>
      <dgm:spPr/>
    </dgm:pt>
    <dgm:pt modelId="{924BDF4C-15BB-4E04-BC47-AE908A3FA62A}" type="pres">
      <dgm:prSet presAssocID="{61094246-D4CF-45BF-91DC-CC30FB0E688C}" presName="thickLine" presStyleLbl="alignNode1" presStyleIdx="2" presStyleCnt="9"/>
      <dgm:spPr/>
    </dgm:pt>
    <dgm:pt modelId="{D871E37B-A541-424E-8C35-846A301977A3}" type="pres">
      <dgm:prSet presAssocID="{61094246-D4CF-45BF-91DC-CC30FB0E688C}" presName="horz1" presStyleCnt="0"/>
      <dgm:spPr/>
    </dgm:pt>
    <dgm:pt modelId="{1B96CEE8-9E0D-4AAF-A6AC-13A0B8C0E495}" type="pres">
      <dgm:prSet presAssocID="{61094246-D4CF-45BF-91DC-CC30FB0E688C}" presName="tx1" presStyleLbl="revTx" presStyleIdx="2" presStyleCnt="9"/>
      <dgm:spPr/>
    </dgm:pt>
    <dgm:pt modelId="{7A0E3E95-7FA2-4F6C-A013-8338E64ADED6}" type="pres">
      <dgm:prSet presAssocID="{61094246-D4CF-45BF-91DC-CC30FB0E688C}" presName="vert1" presStyleCnt="0"/>
      <dgm:spPr/>
    </dgm:pt>
    <dgm:pt modelId="{1DB04FDF-EDA3-4DD9-B9CF-C6E4D0CE4D6E}" type="pres">
      <dgm:prSet presAssocID="{78A1DCED-116B-45C6-85D0-36BA3C28846B}" presName="thickLine" presStyleLbl="alignNode1" presStyleIdx="3" presStyleCnt="9"/>
      <dgm:spPr/>
    </dgm:pt>
    <dgm:pt modelId="{16964284-D4C5-4CAE-986B-1861952D3A4E}" type="pres">
      <dgm:prSet presAssocID="{78A1DCED-116B-45C6-85D0-36BA3C28846B}" presName="horz1" presStyleCnt="0"/>
      <dgm:spPr/>
    </dgm:pt>
    <dgm:pt modelId="{FD9A1071-A1CB-4B0C-810C-6ECEF05D34C4}" type="pres">
      <dgm:prSet presAssocID="{78A1DCED-116B-45C6-85D0-36BA3C28846B}" presName="tx1" presStyleLbl="revTx" presStyleIdx="3" presStyleCnt="9"/>
      <dgm:spPr/>
    </dgm:pt>
    <dgm:pt modelId="{8BCE0888-4979-4279-8210-87D548D3BD84}" type="pres">
      <dgm:prSet presAssocID="{78A1DCED-116B-45C6-85D0-36BA3C28846B}" presName="vert1" presStyleCnt="0"/>
      <dgm:spPr/>
    </dgm:pt>
    <dgm:pt modelId="{4AF62159-3011-4F29-B054-3D34DB6DE42F}" type="pres">
      <dgm:prSet presAssocID="{D3ECACF0-14DE-45A9-AA73-B6F02928EA7E}" presName="thickLine" presStyleLbl="alignNode1" presStyleIdx="4" presStyleCnt="9"/>
      <dgm:spPr/>
    </dgm:pt>
    <dgm:pt modelId="{75643F5A-4D8D-4DB9-96EA-75D49727A67B}" type="pres">
      <dgm:prSet presAssocID="{D3ECACF0-14DE-45A9-AA73-B6F02928EA7E}" presName="horz1" presStyleCnt="0"/>
      <dgm:spPr/>
    </dgm:pt>
    <dgm:pt modelId="{F76F96F9-F00B-4679-812B-9E36B630FF9C}" type="pres">
      <dgm:prSet presAssocID="{D3ECACF0-14DE-45A9-AA73-B6F02928EA7E}" presName="tx1" presStyleLbl="revTx" presStyleIdx="4" presStyleCnt="9"/>
      <dgm:spPr/>
    </dgm:pt>
    <dgm:pt modelId="{3D398C75-482C-470F-8245-6ED0562D749A}" type="pres">
      <dgm:prSet presAssocID="{D3ECACF0-14DE-45A9-AA73-B6F02928EA7E}" presName="vert1" presStyleCnt="0"/>
      <dgm:spPr/>
    </dgm:pt>
    <dgm:pt modelId="{1D70E453-81E3-4AC9-BD5B-79CB65004871}" type="pres">
      <dgm:prSet presAssocID="{17F24D3A-C86E-47D1-93C7-F73943EFE297}" presName="thickLine" presStyleLbl="alignNode1" presStyleIdx="5" presStyleCnt="9"/>
      <dgm:spPr/>
    </dgm:pt>
    <dgm:pt modelId="{A955526A-C952-4A44-A509-85D930239869}" type="pres">
      <dgm:prSet presAssocID="{17F24D3A-C86E-47D1-93C7-F73943EFE297}" presName="horz1" presStyleCnt="0"/>
      <dgm:spPr/>
    </dgm:pt>
    <dgm:pt modelId="{766FF8C1-6267-45FF-8350-A900D41C44CB}" type="pres">
      <dgm:prSet presAssocID="{17F24D3A-C86E-47D1-93C7-F73943EFE297}" presName="tx1" presStyleLbl="revTx" presStyleIdx="5" presStyleCnt="9"/>
      <dgm:spPr/>
    </dgm:pt>
    <dgm:pt modelId="{91A37253-76C4-40A4-9CBA-5580A176C5EC}" type="pres">
      <dgm:prSet presAssocID="{17F24D3A-C86E-47D1-93C7-F73943EFE297}" presName="vert1" presStyleCnt="0"/>
      <dgm:spPr/>
    </dgm:pt>
    <dgm:pt modelId="{6985F070-3998-4D76-ACBD-FE35C1AFEDBD}" type="pres">
      <dgm:prSet presAssocID="{5B8F0ABA-C398-4BC7-82D6-943B3FB88A73}" presName="thickLine" presStyleLbl="alignNode1" presStyleIdx="6" presStyleCnt="9"/>
      <dgm:spPr/>
    </dgm:pt>
    <dgm:pt modelId="{9C12476F-F4CB-40F6-81D1-729551BF9EA6}" type="pres">
      <dgm:prSet presAssocID="{5B8F0ABA-C398-4BC7-82D6-943B3FB88A73}" presName="horz1" presStyleCnt="0"/>
      <dgm:spPr/>
    </dgm:pt>
    <dgm:pt modelId="{AE744B9F-60D2-4DFF-A43F-33B1A8E8F705}" type="pres">
      <dgm:prSet presAssocID="{5B8F0ABA-C398-4BC7-82D6-943B3FB88A73}" presName="tx1" presStyleLbl="revTx" presStyleIdx="6" presStyleCnt="9"/>
      <dgm:spPr/>
    </dgm:pt>
    <dgm:pt modelId="{611E9FBA-AC5D-447D-AA6C-CE8043859366}" type="pres">
      <dgm:prSet presAssocID="{5B8F0ABA-C398-4BC7-82D6-943B3FB88A73}" presName="vert1" presStyleCnt="0"/>
      <dgm:spPr/>
    </dgm:pt>
    <dgm:pt modelId="{3D253915-801E-42C3-8432-F70D4D0CDDD6}" type="pres">
      <dgm:prSet presAssocID="{C0DE7258-5DFF-4C43-B668-D7E7650E76F3}" presName="thickLine" presStyleLbl="alignNode1" presStyleIdx="7" presStyleCnt="9"/>
      <dgm:spPr/>
    </dgm:pt>
    <dgm:pt modelId="{CD94B498-715D-43E5-8338-8AC3F44772CD}" type="pres">
      <dgm:prSet presAssocID="{C0DE7258-5DFF-4C43-B668-D7E7650E76F3}" presName="horz1" presStyleCnt="0"/>
      <dgm:spPr/>
    </dgm:pt>
    <dgm:pt modelId="{6F20F8C7-4166-4DA4-9846-C7688EEDDD05}" type="pres">
      <dgm:prSet presAssocID="{C0DE7258-5DFF-4C43-B668-D7E7650E76F3}" presName="tx1" presStyleLbl="revTx" presStyleIdx="7" presStyleCnt="9"/>
      <dgm:spPr/>
    </dgm:pt>
    <dgm:pt modelId="{C87EE5D0-28A6-4017-8650-AFDA03AB17A0}" type="pres">
      <dgm:prSet presAssocID="{C0DE7258-5DFF-4C43-B668-D7E7650E76F3}" presName="vert1" presStyleCnt="0"/>
      <dgm:spPr/>
    </dgm:pt>
    <dgm:pt modelId="{A0E0C7B9-8584-477F-AFC5-93F58926AD8D}" type="pres">
      <dgm:prSet presAssocID="{CB457A21-CA03-4C82-B640-08290F89D8A9}" presName="thickLine" presStyleLbl="alignNode1" presStyleIdx="8" presStyleCnt="9"/>
      <dgm:spPr/>
    </dgm:pt>
    <dgm:pt modelId="{F1720FF3-E711-41D9-BA4D-9D65F73D35BD}" type="pres">
      <dgm:prSet presAssocID="{CB457A21-CA03-4C82-B640-08290F89D8A9}" presName="horz1" presStyleCnt="0"/>
      <dgm:spPr/>
    </dgm:pt>
    <dgm:pt modelId="{3ACF507D-7640-4612-B8CB-B7A914903D1B}" type="pres">
      <dgm:prSet presAssocID="{CB457A21-CA03-4C82-B640-08290F89D8A9}" presName="tx1" presStyleLbl="revTx" presStyleIdx="8" presStyleCnt="9"/>
      <dgm:spPr/>
    </dgm:pt>
    <dgm:pt modelId="{C1198E20-67B0-4C9E-A67E-2F10B4D62271}" type="pres">
      <dgm:prSet presAssocID="{CB457A21-CA03-4C82-B640-08290F89D8A9}" presName="vert1" presStyleCnt="0"/>
      <dgm:spPr/>
    </dgm:pt>
  </dgm:ptLst>
  <dgm:cxnLst>
    <dgm:cxn modelId="{7341A201-EA19-4598-AAA4-DA7582C1EDF2}" srcId="{704DFDE9-8AED-4EDF-9265-1630BE7D4FB0}" destId="{17F24D3A-C86E-47D1-93C7-F73943EFE297}" srcOrd="5" destOrd="0" parTransId="{03E17C73-E4DD-45B3-ACA4-7E9507EE3B55}" sibTransId="{768C4791-255F-4B2B-A395-5D6FCBC26224}"/>
    <dgm:cxn modelId="{0C2FC511-BFD6-44D8-A478-96EE44E860A8}" type="presOf" srcId="{C0DE7258-5DFF-4C43-B668-D7E7650E76F3}" destId="{6F20F8C7-4166-4DA4-9846-C7688EEDDD05}" srcOrd="0" destOrd="0" presId="urn:microsoft.com/office/officeart/2008/layout/LinedList"/>
    <dgm:cxn modelId="{C7754113-33D1-4EFF-B8A2-7786FAA122ED}" type="presOf" srcId="{61094246-D4CF-45BF-91DC-CC30FB0E688C}" destId="{1B96CEE8-9E0D-4AAF-A6AC-13A0B8C0E495}" srcOrd="0" destOrd="0" presId="urn:microsoft.com/office/officeart/2008/layout/LinedList"/>
    <dgm:cxn modelId="{F476F21F-E79D-4E6A-80F5-9F2727644BBF}" type="presOf" srcId="{17F24D3A-C86E-47D1-93C7-F73943EFE297}" destId="{766FF8C1-6267-45FF-8350-A900D41C44CB}" srcOrd="0" destOrd="0" presId="urn:microsoft.com/office/officeart/2008/layout/LinedList"/>
    <dgm:cxn modelId="{C671F423-EF27-4F12-A8F9-6967AB3C676D}" srcId="{704DFDE9-8AED-4EDF-9265-1630BE7D4FB0}" destId="{78A1DCED-116B-45C6-85D0-36BA3C28846B}" srcOrd="3" destOrd="0" parTransId="{5D4FBCFC-D5A9-4119-8AF4-B6F48E3515EF}" sibTransId="{20291400-8717-4D8F-9C12-28C36EE16365}"/>
    <dgm:cxn modelId="{0F415D32-8CF6-4146-B621-FED431A3D095}" type="presOf" srcId="{121F3579-4FF9-4F84-B287-15936DF2815A}" destId="{9DB6A33A-9012-42DE-84EF-1A2BA41B5175}" srcOrd="0" destOrd="0" presId="urn:microsoft.com/office/officeart/2008/layout/LinedList"/>
    <dgm:cxn modelId="{FEF9F242-3146-487A-A39E-1B7A256ACA98}" srcId="{704DFDE9-8AED-4EDF-9265-1630BE7D4FB0}" destId="{121F3579-4FF9-4F84-B287-15936DF2815A}" srcOrd="1" destOrd="0" parTransId="{C01D1E9E-98BE-48D2-B524-C9CC53B304C3}" sibTransId="{6F37BC27-CC5A-4072-9796-C7339E920B7D}"/>
    <dgm:cxn modelId="{61A56D4C-65D9-43B6-8DE2-2AD30359661B}" srcId="{704DFDE9-8AED-4EDF-9265-1630BE7D4FB0}" destId="{CB457A21-CA03-4C82-B640-08290F89D8A9}" srcOrd="8" destOrd="0" parTransId="{5EA220E2-54CF-42C5-A73F-51417181CC87}" sibTransId="{15465630-50FD-4B79-9CEB-24D7424226CE}"/>
    <dgm:cxn modelId="{D6BAA652-EAC6-456C-9D9E-0FBB726261C2}" type="presOf" srcId="{5B8F0ABA-C398-4BC7-82D6-943B3FB88A73}" destId="{AE744B9F-60D2-4DFF-A43F-33B1A8E8F705}" srcOrd="0" destOrd="0" presId="urn:microsoft.com/office/officeart/2008/layout/LinedList"/>
    <dgm:cxn modelId="{B1DE2075-F8FD-4F5F-A140-9F8ADE8A3490}" type="presOf" srcId="{704DFDE9-8AED-4EDF-9265-1630BE7D4FB0}" destId="{48D70111-A29A-4FBF-8763-67FD15D4F9C8}" srcOrd="0" destOrd="0" presId="urn:microsoft.com/office/officeart/2008/layout/LinedList"/>
    <dgm:cxn modelId="{89F5397E-7583-43F9-A5EA-824CE6B1DAD0}" srcId="{704DFDE9-8AED-4EDF-9265-1630BE7D4FB0}" destId="{5B8F0ABA-C398-4BC7-82D6-943B3FB88A73}" srcOrd="6" destOrd="0" parTransId="{9E0875AF-3D34-4542-9712-BCE27AB1A018}" sibTransId="{98E1046B-5C87-4597-BA01-CE739A5698C5}"/>
    <dgm:cxn modelId="{9EB2B887-EB70-454C-BCD7-5D6FA3BAC1B7}" type="presOf" srcId="{CB457A21-CA03-4C82-B640-08290F89D8A9}" destId="{3ACF507D-7640-4612-B8CB-B7A914903D1B}" srcOrd="0" destOrd="0" presId="urn:microsoft.com/office/officeart/2008/layout/LinedList"/>
    <dgm:cxn modelId="{39BF2199-36AA-4821-9E22-109DC956671D}" srcId="{704DFDE9-8AED-4EDF-9265-1630BE7D4FB0}" destId="{D3ECACF0-14DE-45A9-AA73-B6F02928EA7E}" srcOrd="4" destOrd="0" parTransId="{F2E3FF95-18C1-4D6D-9AD5-A48782BF887D}" sibTransId="{4718D770-6A47-4B69-9277-A57E1D3A306B}"/>
    <dgm:cxn modelId="{FFAF5CD3-BB77-48F6-A33F-6B1CBD5F7681}" srcId="{704DFDE9-8AED-4EDF-9265-1630BE7D4FB0}" destId="{61094246-D4CF-45BF-91DC-CC30FB0E688C}" srcOrd="2" destOrd="0" parTransId="{C9A7A0BB-CF10-4E99-AB2A-B7DE80ADB578}" sibTransId="{E7F5F738-AB3E-4706-AC08-CD9715D4FCC2}"/>
    <dgm:cxn modelId="{C94F68E7-5215-4FFB-A4D5-025F903BEF21}" srcId="{704DFDE9-8AED-4EDF-9265-1630BE7D4FB0}" destId="{F243DB86-21B7-40DD-860C-E0939A690F8F}" srcOrd="0" destOrd="0" parTransId="{D79B28BE-443C-49AF-9809-6169EF7DE97A}" sibTransId="{9152A79F-9E66-4EB2-B0D5-A6A97DA4EF49}"/>
    <dgm:cxn modelId="{E7EAC2E9-C1EC-4D59-8A25-A426641867CF}" srcId="{704DFDE9-8AED-4EDF-9265-1630BE7D4FB0}" destId="{C0DE7258-5DFF-4C43-B668-D7E7650E76F3}" srcOrd="7" destOrd="0" parTransId="{EE2E1C26-F476-493C-AD35-2B6DB42BBCFA}" sibTransId="{6E0EC591-19F6-4CC7-BC5D-1FCD38C964FF}"/>
    <dgm:cxn modelId="{71D0F0EA-415B-4568-9363-2821308A8FDA}" type="presOf" srcId="{F243DB86-21B7-40DD-860C-E0939A690F8F}" destId="{E2AC379F-4271-4647-B35F-E762FEDC0974}" srcOrd="0" destOrd="0" presId="urn:microsoft.com/office/officeart/2008/layout/LinedList"/>
    <dgm:cxn modelId="{108C24F2-E4A9-4B09-9160-2A1BA703135F}" type="presOf" srcId="{D3ECACF0-14DE-45A9-AA73-B6F02928EA7E}" destId="{F76F96F9-F00B-4679-812B-9E36B630FF9C}" srcOrd="0" destOrd="0" presId="urn:microsoft.com/office/officeart/2008/layout/LinedList"/>
    <dgm:cxn modelId="{32F2E6FA-7E56-4492-9121-DDC137640B9C}" type="presOf" srcId="{78A1DCED-116B-45C6-85D0-36BA3C28846B}" destId="{FD9A1071-A1CB-4B0C-810C-6ECEF05D34C4}" srcOrd="0" destOrd="0" presId="urn:microsoft.com/office/officeart/2008/layout/LinedList"/>
    <dgm:cxn modelId="{8D94E27E-5E39-4477-8431-02A257094A73}" type="presParOf" srcId="{48D70111-A29A-4FBF-8763-67FD15D4F9C8}" destId="{E5BF708E-1A37-4E39-88C6-C4021183F7E6}" srcOrd="0" destOrd="0" presId="urn:microsoft.com/office/officeart/2008/layout/LinedList"/>
    <dgm:cxn modelId="{6D9FD69D-F473-42E8-9A1A-FD722B134E54}" type="presParOf" srcId="{48D70111-A29A-4FBF-8763-67FD15D4F9C8}" destId="{1A1875F1-7B46-45FF-9FC2-DD18773C085E}" srcOrd="1" destOrd="0" presId="urn:microsoft.com/office/officeart/2008/layout/LinedList"/>
    <dgm:cxn modelId="{E7F2B097-09CF-423C-AE9F-346A687F14D6}" type="presParOf" srcId="{1A1875F1-7B46-45FF-9FC2-DD18773C085E}" destId="{E2AC379F-4271-4647-B35F-E762FEDC0974}" srcOrd="0" destOrd="0" presId="urn:microsoft.com/office/officeart/2008/layout/LinedList"/>
    <dgm:cxn modelId="{26115BCC-1BF3-4F9E-88AB-3B2B971B460F}" type="presParOf" srcId="{1A1875F1-7B46-45FF-9FC2-DD18773C085E}" destId="{DA2883BD-6276-40E8-B953-E878350498FA}" srcOrd="1" destOrd="0" presId="urn:microsoft.com/office/officeart/2008/layout/LinedList"/>
    <dgm:cxn modelId="{56528FE4-FEBF-4157-BFCE-14D53F22F793}" type="presParOf" srcId="{48D70111-A29A-4FBF-8763-67FD15D4F9C8}" destId="{B84C6A81-F038-4B60-A51D-6C7B6B747DE8}" srcOrd="2" destOrd="0" presId="urn:microsoft.com/office/officeart/2008/layout/LinedList"/>
    <dgm:cxn modelId="{9DB4A6F5-6485-40BB-9ABF-D1699649E976}" type="presParOf" srcId="{48D70111-A29A-4FBF-8763-67FD15D4F9C8}" destId="{6ACCAA8F-D127-4F12-91CA-4676837E06EC}" srcOrd="3" destOrd="0" presId="urn:microsoft.com/office/officeart/2008/layout/LinedList"/>
    <dgm:cxn modelId="{8766D317-7662-437B-B5E3-C648B22D8F34}" type="presParOf" srcId="{6ACCAA8F-D127-4F12-91CA-4676837E06EC}" destId="{9DB6A33A-9012-42DE-84EF-1A2BA41B5175}" srcOrd="0" destOrd="0" presId="urn:microsoft.com/office/officeart/2008/layout/LinedList"/>
    <dgm:cxn modelId="{AC1DD43F-080E-49B9-8526-ECF5A703AFC4}" type="presParOf" srcId="{6ACCAA8F-D127-4F12-91CA-4676837E06EC}" destId="{A90CAD3B-0A2E-4E38-8F0B-7FD83F2360FE}" srcOrd="1" destOrd="0" presId="urn:microsoft.com/office/officeart/2008/layout/LinedList"/>
    <dgm:cxn modelId="{CD9E3F41-DAA1-4AD9-A737-7D73B055F39E}" type="presParOf" srcId="{48D70111-A29A-4FBF-8763-67FD15D4F9C8}" destId="{924BDF4C-15BB-4E04-BC47-AE908A3FA62A}" srcOrd="4" destOrd="0" presId="urn:microsoft.com/office/officeart/2008/layout/LinedList"/>
    <dgm:cxn modelId="{8162AF63-A1E0-407C-8573-ABA852699DAB}" type="presParOf" srcId="{48D70111-A29A-4FBF-8763-67FD15D4F9C8}" destId="{D871E37B-A541-424E-8C35-846A301977A3}" srcOrd="5" destOrd="0" presId="urn:microsoft.com/office/officeart/2008/layout/LinedList"/>
    <dgm:cxn modelId="{EB4B3D5E-CE09-4D90-A1CB-C4DF87EAF098}" type="presParOf" srcId="{D871E37B-A541-424E-8C35-846A301977A3}" destId="{1B96CEE8-9E0D-4AAF-A6AC-13A0B8C0E495}" srcOrd="0" destOrd="0" presId="urn:microsoft.com/office/officeart/2008/layout/LinedList"/>
    <dgm:cxn modelId="{6B529332-30FF-41AB-A99B-820EB81B3BBD}" type="presParOf" srcId="{D871E37B-A541-424E-8C35-846A301977A3}" destId="{7A0E3E95-7FA2-4F6C-A013-8338E64ADED6}" srcOrd="1" destOrd="0" presId="urn:microsoft.com/office/officeart/2008/layout/LinedList"/>
    <dgm:cxn modelId="{FD51011E-BBEB-483D-96F4-0D90B449D148}" type="presParOf" srcId="{48D70111-A29A-4FBF-8763-67FD15D4F9C8}" destId="{1DB04FDF-EDA3-4DD9-B9CF-C6E4D0CE4D6E}" srcOrd="6" destOrd="0" presId="urn:microsoft.com/office/officeart/2008/layout/LinedList"/>
    <dgm:cxn modelId="{6D197F34-C325-4BB1-AA75-988497EC78F5}" type="presParOf" srcId="{48D70111-A29A-4FBF-8763-67FD15D4F9C8}" destId="{16964284-D4C5-4CAE-986B-1861952D3A4E}" srcOrd="7" destOrd="0" presId="urn:microsoft.com/office/officeart/2008/layout/LinedList"/>
    <dgm:cxn modelId="{CD1B75C0-A442-413B-91D9-24723C479399}" type="presParOf" srcId="{16964284-D4C5-4CAE-986B-1861952D3A4E}" destId="{FD9A1071-A1CB-4B0C-810C-6ECEF05D34C4}" srcOrd="0" destOrd="0" presId="urn:microsoft.com/office/officeart/2008/layout/LinedList"/>
    <dgm:cxn modelId="{D2B98954-6619-44E0-AF6A-6C4C9B6B07AB}" type="presParOf" srcId="{16964284-D4C5-4CAE-986B-1861952D3A4E}" destId="{8BCE0888-4979-4279-8210-87D548D3BD84}" srcOrd="1" destOrd="0" presId="urn:microsoft.com/office/officeart/2008/layout/LinedList"/>
    <dgm:cxn modelId="{499B3EF5-1489-42F8-844D-DE03E6D77B1D}" type="presParOf" srcId="{48D70111-A29A-4FBF-8763-67FD15D4F9C8}" destId="{4AF62159-3011-4F29-B054-3D34DB6DE42F}" srcOrd="8" destOrd="0" presId="urn:microsoft.com/office/officeart/2008/layout/LinedList"/>
    <dgm:cxn modelId="{7FDFCF68-8F67-4966-994B-8A0AE4640A0D}" type="presParOf" srcId="{48D70111-A29A-4FBF-8763-67FD15D4F9C8}" destId="{75643F5A-4D8D-4DB9-96EA-75D49727A67B}" srcOrd="9" destOrd="0" presId="urn:microsoft.com/office/officeart/2008/layout/LinedList"/>
    <dgm:cxn modelId="{F567468F-D1D0-47CD-8B68-82697324FC87}" type="presParOf" srcId="{75643F5A-4D8D-4DB9-96EA-75D49727A67B}" destId="{F76F96F9-F00B-4679-812B-9E36B630FF9C}" srcOrd="0" destOrd="0" presId="urn:microsoft.com/office/officeart/2008/layout/LinedList"/>
    <dgm:cxn modelId="{81612010-168C-403B-BCDD-86E6C6BCC259}" type="presParOf" srcId="{75643F5A-4D8D-4DB9-96EA-75D49727A67B}" destId="{3D398C75-482C-470F-8245-6ED0562D749A}" srcOrd="1" destOrd="0" presId="urn:microsoft.com/office/officeart/2008/layout/LinedList"/>
    <dgm:cxn modelId="{8861710C-5A65-46CD-886A-468ACDF64C40}" type="presParOf" srcId="{48D70111-A29A-4FBF-8763-67FD15D4F9C8}" destId="{1D70E453-81E3-4AC9-BD5B-79CB65004871}" srcOrd="10" destOrd="0" presId="urn:microsoft.com/office/officeart/2008/layout/LinedList"/>
    <dgm:cxn modelId="{22A3C241-0048-4A78-8F95-952ADCF98ED7}" type="presParOf" srcId="{48D70111-A29A-4FBF-8763-67FD15D4F9C8}" destId="{A955526A-C952-4A44-A509-85D930239869}" srcOrd="11" destOrd="0" presId="urn:microsoft.com/office/officeart/2008/layout/LinedList"/>
    <dgm:cxn modelId="{CF2B5B69-EB95-48A0-BB41-7014CAFA926F}" type="presParOf" srcId="{A955526A-C952-4A44-A509-85D930239869}" destId="{766FF8C1-6267-45FF-8350-A900D41C44CB}" srcOrd="0" destOrd="0" presId="urn:microsoft.com/office/officeart/2008/layout/LinedList"/>
    <dgm:cxn modelId="{0CCFCA5A-9D28-4C7A-BD84-77ECFBF37873}" type="presParOf" srcId="{A955526A-C952-4A44-A509-85D930239869}" destId="{91A37253-76C4-40A4-9CBA-5580A176C5EC}" srcOrd="1" destOrd="0" presId="urn:microsoft.com/office/officeart/2008/layout/LinedList"/>
    <dgm:cxn modelId="{71555A7D-5BFE-47E5-B00E-DFB2E43C7508}" type="presParOf" srcId="{48D70111-A29A-4FBF-8763-67FD15D4F9C8}" destId="{6985F070-3998-4D76-ACBD-FE35C1AFEDBD}" srcOrd="12" destOrd="0" presId="urn:microsoft.com/office/officeart/2008/layout/LinedList"/>
    <dgm:cxn modelId="{0F3465AE-1A9B-415A-A05B-FF7AD271082F}" type="presParOf" srcId="{48D70111-A29A-4FBF-8763-67FD15D4F9C8}" destId="{9C12476F-F4CB-40F6-81D1-729551BF9EA6}" srcOrd="13" destOrd="0" presId="urn:microsoft.com/office/officeart/2008/layout/LinedList"/>
    <dgm:cxn modelId="{207801E1-1F8E-458D-AD65-E13D83564941}" type="presParOf" srcId="{9C12476F-F4CB-40F6-81D1-729551BF9EA6}" destId="{AE744B9F-60D2-4DFF-A43F-33B1A8E8F705}" srcOrd="0" destOrd="0" presId="urn:microsoft.com/office/officeart/2008/layout/LinedList"/>
    <dgm:cxn modelId="{19C2899B-15EE-4AB9-B864-5F5C667B1F14}" type="presParOf" srcId="{9C12476F-F4CB-40F6-81D1-729551BF9EA6}" destId="{611E9FBA-AC5D-447D-AA6C-CE8043859366}" srcOrd="1" destOrd="0" presId="urn:microsoft.com/office/officeart/2008/layout/LinedList"/>
    <dgm:cxn modelId="{0EEC20E4-AE05-4824-A24A-4609CC9EEDFC}" type="presParOf" srcId="{48D70111-A29A-4FBF-8763-67FD15D4F9C8}" destId="{3D253915-801E-42C3-8432-F70D4D0CDDD6}" srcOrd="14" destOrd="0" presId="urn:microsoft.com/office/officeart/2008/layout/LinedList"/>
    <dgm:cxn modelId="{C647A477-5D23-4B45-A17E-2C46DA0453C8}" type="presParOf" srcId="{48D70111-A29A-4FBF-8763-67FD15D4F9C8}" destId="{CD94B498-715D-43E5-8338-8AC3F44772CD}" srcOrd="15" destOrd="0" presId="urn:microsoft.com/office/officeart/2008/layout/LinedList"/>
    <dgm:cxn modelId="{37872F99-59EF-464A-B793-DC550BCBBDC5}" type="presParOf" srcId="{CD94B498-715D-43E5-8338-8AC3F44772CD}" destId="{6F20F8C7-4166-4DA4-9846-C7688EEDDD05}" srcOrd="0" destOrd="0" presId="urn:microsoft.com/office/officeart/2008/layout/LinedList"/>
    <dgm:cxn modelId="{A3353B29-7B83-4FF2-BBB7-1C80A19C1091}" type="presParOf" srcId="{CD94B498-715D-43E5-8338-8AC3F44772CD}" destId="{C87EE5D0-28A6-4017-8650-AFDA03AB17A0}" srcOrd="1" destOrd="0" presId="urn:microsoft.com/office/officeart/2008/layout/LinedList"/>
    <dgm:cxn modelId="{44719F7E-72D5-4FF2-932B-59777625EACE}" type="presParOf" srcId="{48D70111-A29A-4FBF-8763-67FD15D4F9C8}" destId="{A0E0C7B9-8584-477F-AFC5-93F58926AD8D}" srcOrd="16" destOrd="0" presId="urn:microsoft.com/office/officeart/2008/layout/LinedList"/>
    <dgm:cxn modelId="{BD208127-A2CE-48E5-BB2D-9A8BDEDAB266}" type="presParOf" srcId="{48D70111-A29A-4FBF-8763-67FD15D4F9C8}" destId="{F1720FF3-E711-41D9-BA4D-9D65F73D35BD}" srcOrd="17" destOrd="0" presId="urn:microsoft.com/office/officeart/2008/layout/LinedList"/>
    <dgm:cxn modelId="{759296F1-BDDA-4AFA-A22E-544EA6F04DA8}" type="presParOf" srcId="{F1720FF3-E711-41D9-BA4D-9D65F73D35BD}" destId="{3ACF507D-7640-4612-B8CB-B7A914903D1B}" srcOrd="0" destOrd="0" presId="urn:microsoft.com/office/officeart/2008/layout/LinedList"/>
    <dgm:cxn modelId="{BD61A9C3-8152-4636-8597-E4A76D834F88}" type="presParOf" srcId="{F1720FF3-E711-41D9-BA4D-9D65F73D35BD}" destId="{C1198E20-67B0-4C9E-A67E-2F10B4D6227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89B045-536D-4D08-BF79-B101B10C66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3C4CD40-7AD7-4D5A-AE5D-4F6D73DD30BC}">
      <dgm:prSet/>
      <dgm:spPr/>
      <dgm:t>
        <a:bodyPr/>
        <a:lstStyle/>
        <a:p>
          <a:r>
            <a:rPr lang="en-GB" dirty="0"/>
            <a:t>Submit to the Council the Community Building Strategy and commence works on the community building once approved</a:t>
          </a:r>
          <a:endParaRPr lang="en-US" dirty="0"/>
        </a:p>
      </dgm:t>
    </dgm:pt>
    <dgm:pt modelId="{3F5AE311-5F53-4E2B-B472-F106FF4AFEFE}" type="parTrans" cxnId="{A5F2B109-332B-4854-A52D-19066F862E13}">
      <dgm:prSet/>
      <dgm:spPr/>
      <dgm:t>
        <a:bodyPr/>
        <a:lstStyle/>
        <a:p>
          <a:endParaRPr lang="en-US"/>
        </a:p>
      </dgm:t>
    </dgm:pt>
    <dgm:pt modelId="{A9FD2730-9813-4508-840D-3130F73C42CF}" type="sibTrans" cxnId="{A5F2B109-332B-4854-A52D-19066F862E13}">
      <dgm:prSet/>
      <dgm:spPr/>
      <dgm:t>
        <a:bodyPr/>
        <a:lstStyle/>
        <a:p>
          <a:endParaRPr lang="en-US"/>
        </a:p>
      </dgm:t>
    </dgm:pt>
    <dgm:pt modelId="{10E46B74-E89B-4560-A044-6392CAFEB5C7}">
      <dgm:prSet/>
      <dgm:spPr/>
      <dgm:t>
        <a:bodyPr/>
        <a:lstStyle/>
        <a:p>
          <a:r>
            <a:rPr lang="en-GB" dirty="0"/>
            <a:t>Complete and open footpaths in the East as soon as they are safe to do so</a:t>
          </a:r>
          <a:endParaRPr lang="en-US" dirty="0"/>
        </a:p>
      </dgm:t>
    </dgm:pt>
    <dgm:pt modelId="{C359B935-C884-4431-BC21-C021C1D8FAB6}" type="parTrans" cxnId="{F18E2F14-42A7-4AA3-889A-122FD65282CD}">
      <dgm:prSet/>
      <dgm:spPr/>
      <dgm:t>
        <a:bodyPr/>
        <a:lstStyle/>
        <a:p>
          <a:endParaRPr lang="en-US"/>
        </a:p>
      </dgm:t>
    </dgm:pt>
    <dgm:pt modelId="{B4EA6A4C-206F-4934-9DA3-06C029B6BEEE}" type="sibTrans" cxnId="{F18E2F14-42A7-4AA3-889A-122FD65282CD}">
      <dgm:prSet/>
      <dgm:spPr/>
      <dgm:t>
        <a:bodyPr/>
        <a:lstStyle/>
        <a:p>
          <a:endParaRPr lang="en-US"/>
        </a:p>
      </dgm:t>
    </dgm:pt>
    <dgm:pt modelId="{CCDBE156-2D4C-4918-942F-9FF7D28B0FF2}">
      <dgm:prSet/>
      <dgm:spPr/>
      <dgm:t>
        <a:bodyPr/>
        <a:lstStyle/>
        <a:p>
          <a:r>
            <a:rPr lang="en-GB" dirty="0"/>
            <a:t>Receive Technical Approval from HCC for the A120</a:t>
          </a:r>
          <a:endParaRPr lang="en-US" dirty="0"/>
        </a:p>
      </dgm:t>
    </dgm:pt>
    <dgm:pt modelId="{CCFE5002-6D8E-4DB7-9F72-9A789E1EE50B}" type="parTrans" cxnId="{B5A9463E-52C1-4225-8450-CD74C0FAD8C0}">
      <dgm:prSet/>
      <dgm:spPr/>
      <dgm:t>
        <a:bodyPr/>
        <a:lstStyle/>
        <a:p>
          <a:endParaRPr lang="en-US"/>
        </a:p>
      </dgm:t>
    </dgm:pt>
    <dgm:pt modelId="{32CEE0AB-5205-435E-96EC-2E7D261FB485}" type="sibTrans" cxnId="{B5A9463E-52C1-4225-8450-CD74C0FAD8C0}">
      <dgm:prSet/>
      <dgm:spPr/>
      <dgm:t>
        <a:bodyPr/>
        <a:lstStyle/>
        <a:p>
          <a:endParaRPr lang="en-US"/>
        </a:p>
      </dgm:t>
    </dgm:pt>
    <dgm:pt modelId="{0342D1B6-D08A-4C4A-A812-7DD4FBAA0102}">
      <dgm:prSet/>
      <dgm:spPr/>
      <dgm:t>
        <a:bodyPr/>
        <a:lstStyle/>
        <a:p>
          <a:r>
            <a:rPr lang="en-GB" dirty="0"/>
            <a:t>Open Rye Street to the public as soon as we have a safe route for construction traffic and general public to be segregated</a:t>
          </a:r>
          <a:endParaRPr lang="en-US" dirty="0"/>
        </a:p>
      </dgm:t>
    </dgm:pt>
    <dgm:pt modelId="{AE48DA83-7765-4DE9-82D4-E0E98ACBACC3}" type="parTrans" cxnId="{2A34BD54-81C7-4E64-838E-09E0281E4BE8}">
      <dgm:prSet/>
      <dgm:spPr/>
      <dgm:t>
        <a:bodyPr/>
        <a:lstStyle/>
        <a:p>
          <a:endParaRPr lang="en-US"/>
        </a:p>
      </dgm:t>
    </dgm:pt>
    <dgm:pt modelId="{5DB0C6A4-3565-4262-8DFA-43FBE5EE4C81}" type="sibTrans" cxnId="{2A34BD54-81C7-4E64-838E-09E0281E4BE8}">
      <dgm:prSet/>
      <dgm:spPr/>
      <dgm:t>
        <a:bodyPr/>
        <a:lstStyle/>
        <a:p>
          <a:endParaRPr lang="en-US"/>
        </a:p>
      </dgm:t>
    </dgm:pt>
    <dgm:pt modelId="{56884969-8782-4AF3-A9CB-CFBCB18E9908}">
      <dgm:prSet/>
      <dgm:spPr/>
      <dgm:t>
        <a:bodyPr/>
        <a:lstStyle/>
        <a:p>
          <a:r>
            <a:rPr lang="en-GB" dirty="0"/>
            <a:t>Complete landscaping works to the East</a:t>
          </a:r>
          <a:endParaRPr lang="en-US" dirty="0"/>
        </a:p>
      </dgm:t>
    </dgm:pt>
    <dgm:pt modelId="{1785CE2D-2A41-4E4D-90F2-B31A3D65B5DC}" type="parTrans" cxnId="{DD39A73A-5A7A-4D17-BAD5-904AE1A3CEB8}">
      <dgm:prSet/>
      <dgm:spPr/>
      <dgm:t>
        <a:bodyPr/>
        <a:lstStyle/>
        <a:p>
          <a:endParaRPr lang="en-US"/>
        </a:p>
      </dgm:t>
    </dgm:pt>
    <dgm:pt modelId="{AB16B970-D92C-4581-9C6E-A9BFF216250A}" type="sibTrans" cxnId="{DD39A73A-5A7A-4D17-BAD5-904AE1A3CEB8}">
      <dgm:prSet/>
      <dgm:spPr/>
      <dgm:t>
        <a:bodyPr/>
        <a:lstStyle/>
        <a:p>
          <a:endParaRPr lang="en-US"/>
        </a:p>
      </dgm:t>
    </dgm:pt>
    <dgm:pt modelId="{EE736747-2717-45E9-AFE8-49322816D8CE}">
      <dgm:prSet/>
      <dgm:spPr/>
      <dgm:t>
        <a:bodyPr/>
        <a:lstStyle/>
        <a:p>
          <a:r>
            <a:rPr lang="en-GB" dirty="0"/>
            <a:t>Complete the sale of the District Centre in the East </a:t>
          </a:r>
          <a:endParaRPr lang="en-US" dirty="0"/>
        </a:p>
      </dgm:t>
    </dgm:pt>
    <dgm:pt modelId="{9CD877C1-E291-4A95-91A6-3BABC2E6D61B}" type="parTrans" cxnId="{FD6E6C9B-B56C-4AE5-A788-885950AFE3DA}">
      <dgm:prSet/>
      <dgm:spPr/>
      <dgm:t>
        <a:bodyPr/>
        <a:lstStyle/>
        <a:p>
          <a:endParaRPr lang="en-US"/>
        </a:p>
      </dgm:t>
    </dgm:pt>
    <dgm:pt modelId="{707B9623-66EC-4F9C-ADA1-0E95B6DB8D5E}" type="sibTrans" cxnId="{FD6E6C9B-B56C-4AE5-A788-885950AFE3DA}">
      <dgm:prSet/>
      <dgm:spPr/>
      <dgm:t>
        <a:bodyPr/>
        <a:lstStyle/>
        <a:p>
          <a:endParaRPr lang="en-US"/>
        </a:p>
      </dgm:t>
    </dgm:pt>
    <dgm:pt modelId="{9B6A01BC-1090-49D0-B9D8-86188F77912F}" type="pres">
      <dgm:prSet presAssocID="{8489B045-536D-4D08-BF79-B101B10C6645}" presName="root" presStyleCnt="0">
        <dgm:presLayoutVars>
          <dgm:dir/>
          <dgm:resizeHandles val="exact"/>
        </dgm:presLayoutVars>
      </dgm:prSet>
      <dgm:spPr/>
    </dgm:pt>
    <dgm:pt modelId="{839B56C8-3F9E-4D80-AFE6-5168064880A3}" type="pres">
      <dgm:prSet presAssocID="{F3C4CD40-7AD7-4D5A-AE5D-4F6D73DD30BC}" presName="compNode" presStyleCnt="0"/>
      <dgm:spPr/>
    </dgm:pt>
    <dgm:pt modelId="{2ABB68D8-843E-4C6E-AB95-896B3D758126}" type="pres">
      <dgm:prSet presAssocID="{F3C4CD40-7AD7-4D5A-AE5D-4F6D73DD30BC}" presName="bgRect" presStyleLbl="bgShp" presStyleIdx="0" presStyleCnt="6"/>
      <dgm:spPr/>
    </dgm:pt>
    <dgm:pt modelId="{EC88A231-E0FA-42DD-B058-E996307F89BB}" type="pres">
      <dgm:prSet presAssocID="{F3C4CD40-7AD7-4D5A-AE5D-4F6D73DD30B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C8D36A3-CC82-4721-8561-44182E95B821}" type="pres">
      <dgm:prSet presAssocID="{F3C4CD40-7AD7-4D5A-AE5D-4F6D73DD30BC}" presName="spaceRect" presStyleCnt="0"/>
      <dgm:spPr/>
    </dgm:pt>
    <dgm:pt modelId="{03A70BF6-4D09-4B42-AF37-77A17CC5B298}" type="pres">
      <dgm:prSet presAssocID="{F3C4CD40-7AD7-4D5A-AE5D-4F6D73DD30BC}" presName="parTx" presStyleLbl="revTx" presStyleIdx="0" presStyleCnt="6">
        <dgm:presLayoutVars>
          <dgm:chMax val="0"/>
          <dgm:chPref val="0"/>
        </dgm:presLayoutVars>
      </dgm:prSet>
      <dgm:spPr/>
    </dgm:pt>
    <dgm:pt modelId="{157C19BE-DD6A-4F10-AF25-ECBB558A9660}" type="pres">
      <dgm:prSet presAssocID="{A9FD2730-9813-4508-840D-3130F73C42CF}" presName="sibTrans" presStyleCnt="0"/>
      <dgm:spPr/>
    </dgm:pt>
    <dgm:pt modelId="{0B6658D8-ACF2-4B09-B47B-96EE0C118667}" type="pres">
      <dgm:prSet presAssocID="{10E46B74-E89B-4560-A044-6392CAFEB5C7}" presName="compNode" presStyleCnt="0"/>
      <dgm:spPr/>
    </dgm:pt>
    <dgm:pt modelId="{E7585102-E581-4F41-B6AC-2EACB044AEAD}" type="pres">
      <dgm:prSet presAssocID="{10E46B74-E89B-4560-A044-6392CAFEB5C7}" presName="bgRect" presStyleLbl="bgShp" presStyleIdx="1" presStyleCnt="6"/>
      <dgm:spPr/>
    </dgm:pt>
    <dgm:pt modelId="{4AC341C0-24E4-49F3-A128-127E6C827190}" type="pres">
      <dgm:prSet presAssocID="{10E46B74-E89B-4560-A044-6392CAFEB5C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print"/>
        </a:ext>
      </dgm:extLst>
    </dgm:pt>
    <dgm:pt modelId="{5ACA3B6F-8A31-4650-9EE1-C7AEA2CD1037}" type="pres">
      <dgm:prSet presAssocID="{10E46B74-E89B-4560-A044-6392CAFEB5C7}" presName="spaceRect" presStyleCnt="0"/>
      <dgm:spPr/>
    </dgm:pt>
    <dgm:pt modelId="{D53C4B65-BA75-4FCB-A6E5-D568F79A19B1}" type="pres">
      <dgm:prSet presAssocID="{10E46B74-E89B-4560-A044-6392CAFEB5C7}" presName="parTx" presStyleLbl="revTx" presStyleIdx="1" presStyleCnt="6">
        <dgm:presLayoutVars>
          <dgm:chMax val="0"/>
          <dgm:chPref val="0"/>
        </dgm:presLayoutVars>
      </dgm:prSet>
      <dgm:spPr/>
    </dgm:pt>
    <dgm:pt modelId="{95B23F17-E18C-4C21-8283-DD91C25FE569}" type="pres">
      <dgm:prSet presAssocID="{B4EA6A4C-206F-4934-9DA3-06C029B6BEEE}" presName="sibTrans" presStyleCnt="0"/>
      <dgm:spPr/>
    </dgm:pt>
    <dgm:pt modelId="{38F78DB1-D81D-4AC4-969D-F9243D3C2B7F}" type="pres">
      <dgm:prSet presAssocID="{CCDBE156-2D4C-4918-942F-9FF7D28B0FF2}" presName="compNode" presStyleCnt="0"/>
      <dgm:spPr/>
    </dgm:pt>
    <dgm:pt modelId="{6D4E25BC-29F7-4957-BB4A-1AF5D01EEAFE}" type="pres">
      <dgm:prSet presAssocID="{CCDBE156-2D4C-4918-942F-9FF7D28B0FF2}" presName="bgRect" presStyleLbl="bgShp" presStyleIdx="2" presStyleCnt="6"/>
      <dgm:spPr/>
    </dgm:pt>
    <dgm:pt modelId="{24CE971C-32E8-4851-B426-FC901F707D86}" type="pres">
      <dgm:prSet presAssocID="{CCDBE156-2D4C-4918-942F-9FF7D28B0FF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ooter"/>
        </a:ext>
      </dgm:extLst>
    </dgm:pt>
    <dgm:pt modelId="{3C87F48F-1333-4283-A084-4AD1C2FFB14B}" type="pres">
      <dgm:prSet presAssocID="{CCDBE156-2D4C-4918-942F-9FF7D28B0FF2}" presName="spaceRect" presStyleCnt="0"/>
      <dgm:spPr/>
    </dgm:pt>
    <dgm:pt modelId="{7CDE4914-4FC3-40FC-95C9-5ADE473EC4A6}" type="pres">
      <dgm:prSet presAssocID="{CCDBE156-2D4C-4918-942F-9FF7D28B0FF2}" presName="parTx" presStyleLbl="revTx" presStyleIdx="2" presStyleCnt="6">
        <dgm:presLayoutVars>
          <dgm:chMax val="0"/>
          <dgm:chPref val="0"/>
        </dgm:presLayoutVars>
      </dgm:prSet>
      <dgm:spPr/>
    </dgm:pt>
    <dgm:pt modelId="{BF1A11DB-4414-4EB8-84EC-9CC4922163CF}" type="pres">
      <dgm:prSet presAssocID="{32CEE0AB-5205-435E-96EC-2E7D261FB485}" presName="sibTrans" presStyleCnt="0"/>
      <dgm:spPr/>
    </dgm:pt>
    <dgm:pt modelId="{355210A6-3771-4B6E-B1AD-F6E3A9A27634}" type="pres">
      <dgm:prSet presAssocID="{0342D1B6-D08A-4C4A-A812-7DD4FBAA0102}" presName="compNode" presStyleCnt="0"/>
      <dgm:spPr/>
    </dgm:pt>
    <dgm:pt modelId="{4D0FCF3A-02C6-4528-BDE3-2A28487ACECE}" type="pres">
      <dgm:prSet presAssocID="{0342D1B6-D08A-4C4A-A812-7DD4FBAA0102}" presName="bgRect" presStyleLbl="bgShp" presStyleIdx="3" presStyleCnt="6"/>
      <dgm:spPr/>
    </dgm:pt>
    <dgm:pt modelId="{41FD3A3A-B675-4C09-90E8-F61CCE52757C}" type="pres">
      <dgm:prSet presAssocID="{0342D1B6-D08A-4C4A-A812-7DD4FBAA010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
        </a:ext>
      </dgm:extLst>
    </dgm:pt>
    <dgm:pt modelId="{CBCCDF2E-06B9-45DD-AF0A-46AC877AFC49}" type="pres">
      <dgm:prSet presAssocID="{0342D1B6-D08A-4C4A-A812-7DD4FBAA0102}" presName="spaceRect" presStyleCnt="0"/>
      <dgm:spPr/>
    </dgm:pt>
    <dgm:pt modelId="{3737D16B-F2A2-4E70-9EC9-EC5EDFE5765F}" type="pres">
      <dgm:prSet presAssocID="{0342D1B6-D08A-4C4A-A812-7DD4FBAA0102}" presName="parTx" presStyleLbl="revTx" presStyleIdx="3" presStyleCnt="6">
        <dgm:presLayoutVars>
          <dgm:chMax val="0"/>
          <dgm:chPref val="0"/>
        </dgm:presLayoutVars>
      </dgm:prSet>
      <dgm:spPr/>
    </dgm:pt>
    <dgm:pt modelId="{683CF77F-700A-4D67-BA9D-E1B66A5A80DE}" type="pres">
      <dgm:prSet presAssocID="{5DB0C6A4-3565-4262-8DFA-43FBE5EE4C81}" presName="sibTrans" presStyleCnt="0"/>
      <dgm:spPr/>
    </dgm:pt>
    <dgm:pt modelId="{BBA6436E-11E7-4CAC-9089-E6BE5384A488}" type="pres">
      <dgm:prSet presAssocID="{56884969-8782-4AF3-A9CB-CFBCB18E9908}" presName="compNode" presStyleCnt="0"/>
      <dgm:spPr/>
    </dgm:pt>
    <dgm:pt modelId="{0BC82298-9121-4A19-A1A2-6ED5F17E63C5}" type="pres">
      <dgm:prSet presAssocID="{56884969-8782-4AF3-A9CB-CFBCB18E9908}" presName="bgRect" presStyleLbl="bgShp" presStyleIdx="4" presStyleCnt="6"/>
      <dgm:spPr/>
    </dgm:pt>
    <dgm:pt modelId="{0BFDA48D-64CC-43C2-9AB0-DAD356A4EFF9}" type="pres">
      <dgm:prSet presAssocID="{56884969-8782-4AF3-A9CB-CFBCB18E990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eciduous tree"/>
        </a:ext>
      </dgm:extLst>
    </dgm:pt>
    <dgm:pt modelId="{1DE6D463-6BC4-4222-A29B-8C6A2053F891}" type="pres">
      <dgm:prSet presAssocID="{56884969-8782-4AF3-A9CB-CFBCB18E9908}" presName="spaceRect" presStyleCnt="0"/>
      <dgm:spPr/>
    </dgm:pt>
    <dgm:pt modelId="{6C6215AC-51F4-48F7-AB2C-60F96258753F}" type="pres">
      <dgm:prSet presAssocID="{56884969-8782-4AF3-A9CB-CFBCB18E9908}" presName="parTx" presStyleLbl="revTx" presStyleIdx="4" presStyleCnt="6">
        <dgm:presLayoutVars>
          <dgm:chMax val="0"/>
          <dgm:chPref val="0"/>
        </dgm:presLayoutVars>
      </dgm:prSet>
      <dgm:spPr/>
    </dgm:pt>
    <dgm:pt modelId="{0C74E574-4002-49B6-BA16-8357CEA056F7}" type="pres">
      <dgm:prSet presAssocID="{AB16B970-D92C-4581-9C6E-A9BFF216250A}" presName="sibTrans" presStyleCnt="0"/>
      <dgm:spPr/>
    </dgm:pt>
    <dgm:pt modelId="{AF488524-C656-4AF6-9552-015EF7F01D94}" type="pres">
      <dgm:prSet presAssocID="{EE736747-2717-45E9-AFE8-49322816D8CE}" presName="compNode" presStyleCnt="0"/>
      <dgm:spPr/>
    </dgm:pt>
    <dgm:pt modelId="{6C7B0784-D1F1-456F-90FC-A569C5265BC5}" type="pres">
      <dgm:prSet presAssocID="{EE736747-2717-45E9-AFE8-49322816D8CE}" presName="bgRect" presStyleLbl="bgShp" presStyleIdx="5" presStyleCnt="6"/>
      <dgm:spPr/>
    </dgm:pt>
    <dgm:pt modelId="{09B9F898-50AE-4366-A7CA-C3FA2217A311}" type="pres">
      <dgm:prSet presAssocID="{EE736747-2717-45E9-AFE8-49322816D8C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47CADFD5-5204-4A07-B9B1-3D2083FF68C9}" type="pres">
      <dgm:prSet presAssocID="{EE736747-2717-45E9-AFE8-49322816D8CE}" presName="spaceRect" presStyleCnt="0"/>
      <dgm:spPr/>
    </dgm:pt>
    <dgm:pt modelId="{DAFBEF62-F383-4122-8AEE-B575B2294CF5}" type="pres">
      <dgm:prSet presAssocID="{EE736747-2717-45E9-AFE8-49322816D8CE}" presName="parTx" presStyleLbl="revTx" presStyleIdx="5" presStyleCnt="6">
        <dgm:presLayoutVars>
          <dgm:chMax val="0"/>
          <dgm:chPref val="0"/>
        </dgm:presLayoutVars>
      </dgm:prSet>
      <dgm:spPr/>
    </dgm:pt>
  </dgm:ptLst>
  <dgm:cxnLst>
    <dgm:cxn modelId="{A5F2B109-332B-4854-A52D-19066F862E13}" srcId="{8489B045-536D-4D08-BF79-B101B10C6645}" destId="{F3C4CD40-7AD7-4D5A-AE5D-4F6D73DD30BC}" srcOrd="0" destOrd="0" parTransId="{3F5AE311-5F53-4E2B-B472-F106FF4AFEFE}" sibTransId="{A9FD2730-9813-4508-840D-3130F73C42CF}"/>
    <dgm:cxn modelId="{F18E2F14-42A7-4AA3-889A-122FD65282CD}" srcId="{8489B045-536D-4D08-BF79-B101B10C6645}" destId="{10E46B74-E89B-4560-A044-6392CAFEB5C7}" srcOrd="1" destOrd="0" parTransId="{C359B935-C884-4431-BC21-C021C1D8FAB6}" sibTransId="{B4EA6A4C-206F-4934-9DA3-06C029B6BEEE}"/>
    <dgm:cxn modelId="{764B4D29-BA4B-4137-8D96-0012DAFB3F55}" type="presOf" srcId="{F3C4CD40-7AD7-4D5A-AE5D-4F6D73DD30BC}" destId="{03A70BF6-4D09-4B42-AF37-77A17CC5B298}" srcOrd="0" destOrd="0" presId="urn:microsoft.com/office/officeart/2018/2/layout/IconVerticalSolidList"/>
    <dgm:cxn modelId="{DCB2C931-94B9-4A93-B1C0-83E388A45A9F}" type="presOf" srcId="{CCDBE156-2D4C-4918-942F-9FF7D28B0FF2}" destId="{7CDE4914-4FC3-40FC-95C9-5ADE473EC4A6}" srcOrd="0" destOrd="0" presId="urn:microsoft.com/office/officeart/2018/2/layout/IconVerticalSolidList"/>
    <dgm:cxn modelId="{DD39A73A-5A7A-4D17-BAD5-904AE1A3CEB8}" srcId="{8489B045-536D-4D08-BF79-B101B10C6645}" destId="{56884969-8782-4AF3-A9CB-CFBCB18E9908}" srcOrd="4" destOrd="0" parTransId="{1785CE2D-2A41-4E4D-90F2-B31A3D65B5DC}" sibTransId="{AB16B970-D92C-4581-9C6E-A9BFF216250A}"/>
    <dgm:cxn modelId="{B5A9463E-52C1-4225-8450-CD74C0FAD8C0}" srcId="{8489B045-536D-4D08-BF79-B101B10C6645}" destId="{CCDBE156-2D4C-4918-942F-9FF7D28B0FF2}" srcOrd="2" destOrd="0" parTransId="{CCFE5002-6D8E-4DB7-9F72-9A789E1EE50B}" sibTransId="{32CEE0AB-5205-435E-96EC-2E7D261FB485}"/>
    <dgm:cxn modelId="{BDB3783F-6F5C-4D59-8D20-2E579A00745A}" type="presOf" srcId="{10E46B74-E89B-4560-A044-6392CAFEB5C7}" destId="{D53C4B65-BA75-4FCB-A6E5-D568F79A19B1}" srcOrd="0" destOrd="0" presId="urn:microsoft.com/office/officeart/2018/2/layout/IconVerticalSolidList"/>
    <dgm:cxn modelId="{1CEF1C41-444F-4DC1-B591-00ADB2DFF493}" type="presOf" srcId="{EE736747-2717-45E9-AFE8-49322816D8CE}" destId="{DAFBEF62-F383-4122-8AEE-B575B2294CF5}" srcOrd="0" destOrd="0" presId="urn:microsoft.com/office/officeart/2018/2/layout/IconVerticalSolidList"/>
    <dgm:cxn modelId="{2A34BD54-81C7-4E64-838E-09E0281E4BE8}" srcId="{8489B045-536D-4D08-BF79-B101B10C6645}" destId="{0342D1B6-D08A-4C4A-A812-7DD4FBAA0102}" srcOrd="3" destOrd="0" parTransId="{AE48DA83-7765-4DE9-82D4-E0E98ACBACC3}" sibTransId="{5DB0C6A4-3565-4262-8DFA-43FBE5EE4C81}"/>
    <dgm:cxn modelId="{2F4ACF8F-30A6-422C-8078-4A62F96D9BF5}" type="presOf" srcId="{8489B045-536D-4D08-BF79-B101B10C6645}" destId="{9B6A01BC-1090-49D0-B9D8-86188F77912F}" srcOrd="0" destOrd="0" presId="urn:microsoft.com/office/officeart/2018/2/layout/IconVerticalSolidList"/>
    <dgm:cxn modelId="{FD6E6C9B-B56C-4AE5-A788-885950AFE3DA}" srcId="{8489B045-536D-4D08-BF79-B101B10C6645}" destId="{EE736747-2717-45E9-AFE8-49322816D8CE}" srcOrd="5" destOrd="0" parTransId="{9CD877C1-E291-4A95-91A6-3BABC2E6D61B}" sibTransId="{707B9623-66EC-4F9C-ADA1-0E95B6DB8D5E}"/>
    <dgm:cxn modelId="{9F551DC3-CAB5-43E7-8917-DE48106C779C}" type="presOf" srcId="{0342D1B6-D08A-4C4A-A812-7DD4FBAA0102}" destId="{3737D16B-F2A2-4E70-9EC9-EC5EDFE5765F}" srcOrd="0" destOrd="0" presId="urn:microsoft.com/office/officeart/2018/2/layout/IconVerticalSolidList"/>
    <dgm:cxn modelId="{3AC8B3CC-DCD8-4B7C-B951-B9DF0A479381}" type="presOf" srcId="{56884969-8782-4AF3-A9CB-CFBCB18E9908}" destId="{6C6215AC-51F4-48F7-AB2C-60F96258753F}" srcOrd="0" destOrd="0" presId="urn:microsoft.com/office/officeart/2018/2/layout/IconVerticalSolidList"/>
    <dgm:cxn modelId="{78343BFC-131E-4578-8BC4-5A256973B2EB}" type="presParOf" srcId="{9B6A01BC-1090-49D0-B9D8-86188F77912F}" destId="{839B56C8-3F9E-4D80-AFE6-5168064880A3}" srcOrd="0" destOrd="0" presId="urn:microsoft.com/office/officeart/2018/2/layout/IconVerticalSolidList"/>
    <dgm:cxn modelId="{992DEF54-F312-483D-909F-0F5BD7CF6811}" type="presParOf" srcId="{839B56C8-3F9E-4D80-AFE6-5168064880A3}" destId="{2ABB68D8-843E-4C6E-AB95-896B3D758126}" srcOrd="0" destOrd="0" presId="urn:microsoft.com/office/officeart/2018/2/layout/IconVerticalSolidList"/>
    <dgm:cxn modelId="{D2684860-D78A-4C84-B942-313BEE7011C1}" type="presParOf" srcId="{839B56C8-3F9E-4D80-AFE6-5168064880A3}" destId="{EC88A231-E0FA-42DD-B058-E996307F89BB}" srcOrd="1" destOrd="0" presId="urn:microsoft.com/office/officeart/2018/2/layout/IconVerticalSolidList"/>
    <dgm:cxn modelId="{4927E493-CADC-4832-91BC-4011AE33E5D9}" type="presParOf" srcId="{839B56C8-3F9E-4D80-AFE6-5168064880A3}" destId="{1C8D36A3-CC82-4721-8561-44182E95B821}" srcOrd="2" destOrd="0" presId="urn:microsoft.com/office/officeart/2018/2/layout/IconVerticalSolidList"/>
    <dgm:cxn modelId="{1B9C7811-9281-4C29-871C-6D7E81319C87}" type="presParOf" srcId="{839B56C8-3F9E-4D80-AFE6-5168064880A3}" destId="{03A70BF6-4D09-4B42-AF37-77A17CC5B298}" srcOrd="3" destOrd="0" presId="urn:microsoft.com/office/officeart/2018/2/layout/IconVerticalSolidList"/>
    <dgm:cxn modelId="{18E62142-5077-4973-AD23-287185FC3760}" type="presParOf" srcId="{9B6A01BC-1090-49D0-B9D8-86188F77912F}" destId="{157C19BE-DD6A-4F10-AF25-ECBB558A9660}" srcOrd="1" destOrd="0" presId="urn:microsoft.com/office/officeart/2018/2/layout/IconVerticalSolidList"/>
    <dgm:cxn modelId="{4EC8DAAB-9C59-4319-92B4-72DC98A58DA1}" type="presParOf" srcId="{9B6A01BC-1090-49D0-B9D8-86188F77912F}" destId="{0B6658D8-ACF2-4B09-B47B-96EE0C118667}" srcOrd="2" destOrd="0" presId="urn:microsoft.com/office/officeart/2018/2/layout/IconVerticalSolidList"/>
    <dgm:cxn modelId="{D1420518-8E77-4D72-802B-406EF6FD3C54}" type="presParOf" srcId="{0B6658D8-ACF2-4B09-B47B-96EE0C118667}" destId="{E7585102-E581-4F41-B6AC-2EACB044AEAD}" srcOrd="0" destOrd="0" presId="urn:microsoft.com/office/officeart/2018/2/layout/IconVerticalSolidList"/>
    <dgm:cxn modelId="{94B4C9CB-7658-44B2-974C-1852E4D9CA03}" type="presParOf" srcId="{0B6658D8-ACF2-4B09-B47B-96EE0C118667}" destId="{4AC341C0-24E4-49F3-A128-127E6C827190}" srcOrd="1" destOrd="0" presId="urn:microsoft.com/office/officeart/2018/2/layout/IconVerticalSolidList"/>
    <dgm:cxn modelId="{419E6709-DBD4-4705-8F5C-FDD27401AA9C}" type="presParOf" srcId="{0B6658D8-ACF2-4B09-B47B-96EE0C118667}" destId="{5ACA3B6F-8A31-4650-9EE1-C7AEA2CD1037}" srcOrd="2" destOrd="0" presId="urn:microsoft.com/office/officeart/2018/2/layout/IconVerticalSolidList"/>
    <dgm:cxn modelId="{9E625344-5252-4FE5-9901-99081C26977C}" type="presParOf" srcId="{0B6658D8-ACF2-4B09-B47B-96EE0C118667}" destId="{D53C4B65-BA75-4FCB-A6E5-D568F79A19B1}" srcOrd="3" destOrd="0" presId="urn:microsoft.com/office/officeart/2018/2/layout/IconVerticalSolidList"/>
    <dgm:cxn modelId="{91C0B0DC-F21F-41E0-81E6-9DE183CF3DD3}" type="presParOf" srcId="{9B6A01BC-1090-49D0-B9D8-86188F77912F}" destId="{95B23F17-E18C-4C21-8283-DD91C25FE569}" srcOrd="3" destOrd="0" presId="urn:microsoft.com/office/officeart/2018/2/layout/IconVerticalSolidList"/>
    <dgm:cxn modelId="{B28E5867-D29E-48EE-BCC0-08A2414D7679}" type="presParOf" srcId="{9B6A01BC-1090-49D0-B9D8-86188F77912F}" destId="{38F78DB1-D81D-4AC4-969D-F9243D3C2B7F}" srcOrd="4" destOrd="0" presId="urn:microsoft.com/office/officeart/2018/2/layout/IconVerticalSolidList"/>
    <dgm:cxn modelId="{F7237BBB-46A9-49A0-9198-7D5816A27E94}" type="presParOf" srcId="{38F78DB1-D81D-4AC4-969D-F9243D3C2B7F}" destId="{6D4E25BC-29F7-4957-BB4A-1AF5D01EEAFE}" srcOrd="0" destOrd="0" presId="urn:microsoft.com/office/officeart/2018/2/layout/IconVerticalSolidList"/>
    <dgm:cxn modelId="{B934CF53-70E2-4F6E-8C34-26D94039EAA7}" type="presParOf" srcId="{38F78DB1-D81D-4AC4-969D-F9243D3C2B7F}" destId="{24CE971C-32E8-4851-B426-FC901F707D86}" srcOrd="1" destOrd="0" presId="urn:microsoft.com/office/officeart/2018/2/layout/IconVerticalSolidList"/>
    <dgm:cxn modelId="{BFAF4A51-7ED3-4830-B8A9-A78FC3E7E096}" type="presParOf" srcId="{38F78DB1-D81D-4AC4-969D-F9243D3C2B7F}" destId="{3C87F48F-1333-4283-A084-4AD1C2FFB14B}" srcOrd="2" destOrd="0" presId="urn:microsoft.com/office/officeart/2018/2/layout/IconVerticalSolidList"/>
    <dgm:cxn modelId="{F9E91FA7-0F45-4AEA-B3A7-7FEC04391934}" type="presParOf" srcId="{38F78DB1-D81D-4AC4-969D-F9243D3C2B7F}" destId="{7CDE4914-4FC3-40FC-95C9-5ADE473EC4A6}" srcOrd="3" destOrd="0" presId="urn:microsoft.com/office/officeart/2018/2/layout/IconVerticalSolidList"/>
    <dgm:cxn modelId="{919A80AC-9A4F-4BFD-A78A-FCFEEFAA769A}" type="presParOf" srcId="{9B6A01BC-1090-49D0-B9D8-86188F77912F}" destId="{BF1A11DB-4414-4EB8-84EC-9CC4922163CF}" srcOrd="5" destOrd="0" presId="urn:microsoft.com/office/officeart/2018/2/layout/IconVerticalSolidList"/>
    <dgm:cxn modelId="{84F4ACDF-B40F-4E5E-B5D5-B995A78D3BD0}" type="presParOf" srcId="{9B6A01BC-1090-49D0-B9D8-86188F77912F}" destId="{355210A6-3771-4B6E-B1AD-F6E3A9A27634}" srcOrd="6" destOrd="0" presId="urn:microsoft.com/office/officeart/2018/2/layout/IconVerticalSolidList"/>
    <dgm:cxn modelId="{C0ABEA91-3AF6-4C7F-B898-D1EE77BC92E5}" type="presParOf" srcId="{355210A6-3771-4B6E-B1AD-F6E3A9A27634}" destId="{4D0FCF3A-02C6-4528-BDE3-2A28487ACECE}" srcOrd="0" destOrd="0" presId="urn:microsoft.com/office/officeart/2018/2/layout/IconVerticalSolidList"/>
    <dgm:cxn modelId="{C281CD24-3AD1-4B58-83CD-CE3951724822}" type="presParOf" srcId="{355210A6-3771-4B6E-B1AD-F6E3A9A27634}" destId="{41FD3A3A-B675-4C09-90E8-F61CCE52757C}" srcOrd="1" destOrd="0" presId="urn:microsoft.com/office/officeart/2018/2/layout/IconVerticalSolidList"/>
    <dgm:cxn modelId="{F06D1226-69D8-4304-BB88-DE1BEE9C7A29}" type="presParOf" srcId="{355210A6-3771-4B6E-B1AD-F6E3A9A27634}" destId="{CBCCDF2E-06B9-45DD-AF0A-46AC877AFC49}" srcOrd="2" destOrd="0" presId="urn:microsoft.com/office/officeart/2018/2/layout/IconVerticalSolidList"/>
    <dgm:cxn modelId="{D71D02DC-DF15-4B43-8F4C-D295EA9377F7}" type="presParOf" srcId="{355210A6-3771-4B6E-B1AD-F6E3A9A27634}" destId="{3737D16B-F2A2-4E70-9EC9-EC5EDFE5765F}" srcOrd="3" destOrd="0" presId="urn:microsoft.com/office/officeart/2018/2/layout/IconVerticalSolidList"/>
    <dgm:cxn modelId="{5A6EBA13-45CB-4A13-A2DE-33881EE46EC7}" type="presParOf" srcId="{9B6A01BC-1090-49D0-B9D8-86188F77912F}" destId="{683CF77F-700A-4D67-BA9D-E1B66A5A80DE}" srcOrd="7" destOrd="0" presId="urn:microsoft.com/office/officeart/2018/2/layout/IconVerticalSolidList"/>
    <dgm:cxn modelId="{2A25F298-B87A-4B14-B6C1-91049F29B5D8}" type="presParOf" srcId="{9B6A01BC-1090-49D0-B9D8-86188F77912F}" destId="{BBA6436E-11E7-4CAC-9089-E6BE5384A488}" srcOrd="8" destOrd="0" presId="urn:microsoft.com/office/officeart/2018/2/layout/IconVerticalSolidList"/>
    <dgm:cxn modelId="{66ABEEE5-69E4-48AA-8C3F-4B1A20A2A033}" type="presParOf" srcId="{BBA6436E-11E7-4CAC-9089-E6BE5384A488}" destId="{0BC82298-9121-4A19-A1A2-6ED5F17E63C5}" srcOrd="0" destOrd="0" presId="urn:microsoft.com/office/officeart/2018/2/layout/IconVerticalSolidList"/>
    <dgm:cxn modelId="{02249BAF-BB96-43D5-ADA2-73C873374D99}" type="presParOf" srcId="{BBA6436E-11E7-4CAC-9089-E6BE5384A488}" destId="{0BFDA48D-64CC-43C2-9AB0-DAD356A4EFF9}" srcOrd="1" destOrd="0" presId="urn:microsoft.com/office/officeart/2018/2/layout/IconVerticalSolidList"/>
    <dgm:cxn modelId="{3086A6CF-A67E-45D2-9449-1D5BCCB3C9F7}" type="presParOf" srcId="{BBA6436E-11E7-4CAC-9089-E6BE5384A488}" destId="{1DE6D463-6BC4-4222-A29B-8C6A2053F891}" srcOrd="2" destOrd="0" presId="urn:microsoft.com/office/officeart/2018/2/layout/IconVerticalSolidList"/>
    <dgm:cxn modelId="{F93431D3-877F-485F-A863-22D7E5028E16}" type="presParOf" srcId="{BBA6436E-11E7-4CAC-9089-E6BE5384A488}" destId="{6C6215AC-51F4-48F7-AB2C-60F96258753F}" srcOrd="3" destOrd="0" presId="urn:microsoft.com/office/officeart/2018/2/layout/IconVerticalSolidList"/>
    <dgm:cxn modelId="{F845EEF1-EE9F-4310-8928-5DB9E81C7F1D}" type="presParOf" srcId="{9B6A01BC-1090-49D0-B9D8-86188F77912F}" destId="{0C74E574-4002-49B6-BA16-8357CEA056F7}" srcOrd="9" destOrd="0" presId="urn:microsoft.com/office/officeart/2018/2/layout/IconVerticalSolidList"/>
    <dgm:cxn modelId="{9D1C1937-B93D-4D39-A14F-0ECBA2E5F9CA}" type="presParOf" srcId="{9B6A01BC-1090-49D0-B9D8-86188F77912F}" destId="{AF488524-C656-4AF6-9552-015EF7F01D94}" srcOrd="10" destOrd="0" presId="urn:microsoft.com/office/officeart/2018/2/layout/IconVerticalSolidList"/>
    <dgm:cxn modelId="{2BCEB832-25FF-432D-9FCB-A7C479B1166E}" type="presParOf" srcId="{AF488524-C656-4AF6-9552-015EF7F01D94}" destId="{6C7B0784-D1F1-456F-90FC-A569C5265BC5}" srcOrd="0" destOrd="0" presId="urn:microsoft.com/office/officeart/2018/2/layout/IconVerticalSolidList"/>
    <dgm:cxn modelId="{6BA240EC-7BE7-4B55-B381-5B5CD6B99699}" type="presParOf" srcId="{AF488524-C656-4AF6-9552-015EF7F01D94}" destId="{09B9F898-50AE-4366-A7CA-C3FA2217A311}" srcOrd="1" destOrd="0" presId="urn:microsoft.com/office/officeart/2018/2/layout/IconVerticalSolidList"/>
    <dgm:cxn modelId="{0C566FD4-BAB3-4C76-9BC8-BF97DE6401B5}" type="presParOf" srcId="{AF488524-C656-4AF6-9552-015EF7F01D94}" destId="{47CADFD5-5204-4A07-B9B1-3D2083FF68C9}" srcOrd="2" destOrd="0" presId="urn:microsoft.com/office/officeart/2018/2/layout/IconVerticalSolidList"/>
    <dgm:cxn modelId="{08C80F55-2795-438A-8F69-96C817936620}" type="presParOf" srcId="{AF488524-C656-4AF6-9552-015EF7F01D94}" destId="{DAFBEF62-F383-4122-8AEE-B575B2294C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F708E-1A37-4E39-88C6-C4021183F7E6}">
      <dsp:nvSpPr>
        <dsp:cNvPr id="0" name=""/>
        <dsp:cNvSpPr/>
      </dsp:nvSpPr>
      <dsp:spPr>
        <a:xfrm>
          <a:off x="0" y="708"/>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C379F-4271-4647-B35F-E762FEDC0974}">
      <dsp:nvSpPr>
        <dsp:cNvPr id="0" name=""/>
        <dsp:cNvSpPr/>
      </dsp:nvSpPr>
      <dsp:spPr>
        <a:xfrm>
          <a:off x="0" y="708"/>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Paid £18.7m to Hertfordshire County Council for Education plus proved land for the primary and secondary schools</a:t>
          </a:r>
          <a:endParaRPr lang="en-US" sz="1800" kern="1200" dirty="0"/>
        </a:p>
      </dsp:txBody>
      <dsp:txXfrm>
        <a:off x="0" y="708"/>
        <a:ext cx="7315200" cy="645002"/>
      </dsp:txXfrm>
    </dsp:sp>
    <dsp:sp modelId="{B84C6A81-F038-4B60-A51D-6C7B6B747DE8}">
      <dsp:nvSpPr>
        <dsp:cNvPr id="0" name=""/>
        <dsp:cNvSpPr/>
      </dsp:nvSpPr>
      <dsp:spPr>
        <a:xfrm>
          <a:off x="0" y="645711"/>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6A33A-9012-42DE-84EF-1A2BA41B5175}">
      <dsp:nvSpPr>
        <dsp:cNvPr id="0" name=""/>
        <dsp:cNvSpPr/>
      </dsp:nvSpPr>
      <dsp:spPr>
        <a:xfrm>
          <a:off x="0" y="645711"/>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Paid £3.5m to Hertfordshire County Council for Highways &amp; Public Transport</a:t>
          </a:r>
          <a:endParaRPr lang="en-US" sz="1800" kern="1200" dirty="0"/>
        </a:p>
      </dsp:txBody>
      <dsp:txXfrm>
        <a:off x="0" y="645711"/>
        <a:ext cx="7315200" cy="645002"/>
      </dsp:txXfrm>
    </dsp:sp>
    <dsp:sp modelId="{924BDF4C-15BB-4E04-BC47-AE908A3FA62A}">
      <dsp:nvSpPr>
        <dsp:cNvPr id="0" name=""/>
        <dsp:cNvSpPr/>
      </dsp:nvSpPr>
      <dsp:spPr>
        <a:xfrm>
          <a:off x="0" y="1290713"/>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6CEE8-9E0D-4AAF-A6AC-13A0B8C0E495}">
      <dsp:nvSpPr>
        <dsp:cNvPr id="0" name=""/>
        <dsp:cNvSpPr/>
      </dsp:nvSpPr>
      <dsp:spPr>
        <a:xfrm>
          <a:off x="0" y="1290713"/>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Paid £1.3m to East Hertfordshire Council for Local Sports</a:t>
          </a:r>
          <a:endParaRPr lang="en-US" sz="1800" kern="1200" dirty="0"/>
        </a:p>
      </dsp:txBody>
      <dsp:txXfrm>
        <a:off x="0" y="1290713"/>
        <a:ext cx="7315200" cy="645002"/>
      </dsp:txXfrm>
    </dsp:sp>
    <dsp:sp modelId="{1DB04FDF-EDA3-4DD9-B9CF-C6E4D0CE4D6E}">
      <dsp:nvSpPr>
        <dsp:cNvPr id="0" name=""/>
        <dsp:cNvSpPr/>
      </dsp:nvSpPr>
      <dsp:spPr>
        <a:xfrm>
          <a:off x="0" y="1935716"/>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A1071-A1CB-4B0C-810C-6ECEF05D34C4}">
      <dsp:nvSpPr>
        <dsp:cNvPr id="0" name=""/>
        <dsp:cNvSpPr/>
      </dsp:nvSpPr>
      <dsp:spPr>
        <a:xfrm>
          <a:off x="0" y="1935716"/>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Paid £1.3m to the Community Trust for Community Management &amp; Green Infrastructure (further £2.5m to be paid)</a:t>
          </a:r>
          <a:endParaRPr lang="en-US" sz="1800" kern="1200" dirty="0"/>
        </a:p>
      </dsp:txBody>
      <dsp:txXfrm>
        <a:off x="0" y="1935716"/>
        <a:ext cx="7315200" cy="645002"/>
      </dsp:txXfrm>
    </dsp:sp>
    <dsp:sp modelId="{4AF62159-3011-4F29-B054-3D34DB6DE42F}">
      <dsp:nvSpPr>
        <dsp:cNvPr id="0" name=""/>
        <dsp:cNvSpPr/>
      </dsp:nvSpPr>
      <dsp:spPr>
        <a:xfrm>
          <a:off x="0" y="2580718"/>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F96F9-F00B-4679-812B-9E36B630FF9C}">
      <dsp:nvSpPr>
        <dsp:cNvPr id="0" name=""/>
        <dsp:cNvSpPr/>
      </dsp:nvSpPr>
      <dsp:spPr>
        <a:xfrm>
          <a:off x="0" y="2580718"/>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Advanced £81k to the Community Trust towards Hoggates Park</a:t>
          </a:r>
          <a:endParaRPr lang="en-US" sz="1800" kern="1200" dirty="0"/>
        </a:p>
      </dsp:txBody>
      <dsp:txXfrm>
        <a:off x="0" y="2580718"/>
        <a:ext cx="7315200" cy="645002"/>
      </dsp:txXfrm>
    </dsp:sp>
    <dsp:sp modelId="{1D70E453-81E3-4AC9-BD5B-79CB65004871}">
      <dsp:nvSpPr>
        <dsp:cNvPr id="0" name=""/>
        <dsp:cNvSpPr/>
      </dsp:nvSpPr>
      <dsp:spPr>
        <a:xfrm>
          <a:off x="0" y="3225721"/>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FF8C1-6267-45FF-8350-A900D41C44CB}">
      <dsp:nvSpPr>
        <dsp:cNvPr id="0" name=""/>
        <dsp:cNvSpPr/>
      </dsp:nvSpPr>
      <dsp:spPr>
        <a:xfrm>
          <a:off x="0" y="3225721"/>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Obtained a planning permission for the Allotments and appointed a contractor to start on site before the end of 2025</a:t>
          </a:r>
          <a:endParaRPr lang="en-US" sz="1800" kern="1200" dirty="0"/>
        </a:p>
      </dsp:txBody>
      <dsp:txXfrm>
        <a:off x="0" y="3225721"/>
        <a:ext cx="7315200" cy="645002"/>
      </dsp:txXfrm>
    </dsp:sp>
    <dsp:sp modelId="{6985F070-3998-4D76-ACBD-FE35C1AFEDBD}">
      <dsp:nvSpPr>
        <dsp:cNvPr id="0" name=""/>
        <dsp:cNvSpPr/>
      </dsp:nvSpPr>
      <dsp:spPr>
        <a:xfrm>
          <a:off x="0" y="3870723"/>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744B9F-60D2-4DFF-A43F-33B1A8E8F705}">
      <dsp:nvSpPr>
        <dsp:cNvPr id="0" name=""/>
        <dsp:cNvSpPr/>
      </dsp:nvSpPr>
      <dsp:spPr>
        <a:xfrm>
          <a:off x="0" y="3870723"/>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Commenced legal transfer of all the green infrastructure to the Estate Management Company to be completed by the end of 2025</a:t>
          </a:r>
          <a:endParaRPr lang="en-US" sz="1800" kern="1200" dirty="0"/>
        </a:p>
      </dsp:txBody>
      <dsp:txXfrm>
        <a:off x="0" y="3870723"/>
        <a:ext cx="7315200" cy="645002"/>
      </dsp:txXfrm>
    </dsp:sp>
    <dsp:sp modelId="{3D253915-801E-42C3-8432-F70D4D0CDDD6}">
      <dsp:nvSpPr>
        <dsp:cNvPr id="0" name=""/>
        <dsp:cNvSpPr/>
      </dsp:nvSpPr>
      <dsp:spPr>
        <a:xfrm>
          <a:off x="0" y="4515726"/>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0F8C7-4166-4DA4-9846-C7688EEDDD05}">
      <dsp:nvSpPr>
        <dsp:cNvPr id="0" name=""/>
        <dsp:cNvSpPr/>
      </dsp:nvSpPr>
      <dsp:spPr>
        <a:xfrm>
          <a:off x="0" y="4515726"/>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Commenced legal transfer of all community facilities to the Trust to be competed by the end of 2025</a:t>
          </a:r>
          <a:endParaRPr lang="en-US" sz="1800" kern="1200" dirty="0"/>
        </a:p>
      </dsp:txBody>
      <dsp:txXfrm>
        <a:off x="0" y="4515726"/>
        <a:ext cx="7315200" cy="645002"/>
      </dsp:txXfrm>
    </dsp:sp>
    <dsp:sp modelId="{A0E0C7B9-8584-477F-AFC5-93F58926AD8D}">
      <dsp:nvSpPr>
        <dsp:cNvPr id="0" name=""/>
        <dsp:cNvSpPr/>
      </dsp:nvSpPr>
      <dsp:spPr>
        <a:xfrm>
          <a:off x="0" y="5160728"/>
          <a:ext cx="7315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F507D-7640-4612-B8CB-B7A914903D1B}">
      <dsp:nvSpPr>
        <dsp:cNvPr id="0" name=""/>
        <dsp:cNvSpPr/>
      </dsp:nvSpPr>
      <dsp:spPr>
        <a:xfrm>
          <a:off x="0" y="5160728"/>
          <a:ext cx="7315200" cy="64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Completed the MUGA and NEAP to be opened by the end of November 2025</a:t>
          </a:r>
          <a:endParaRPr lang="en-US" sz="1800" kern="1200" dirty="0"/>
        </a:p>
      </dsp:txBody>
      <dsp:txXfrm>
        <a:off x="0" y="5160728"/>
        <a:ext cx="7315200" cy="645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B68D8-843E-4C6E-AB95-896B3D758126}">
      <dsp:nvSpPr>
        <dsp:cNvPr id="0" name=""/>
        <dsp:cNvSpPr/>
      </dsp:nvSpPr>
      <dsp:spPr>
        <a:xfrm>
          <a:off x="0" y="1878"/>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8A231-E0FA-42DD-B058-E996307F89BB}">
      <dsp:nvSpPr>
        <dsp:cNvPr id="0" name=""/>
        <dsp:cNvSpPr/>
      </dsp:nvSpPr>
      <dsp:spPr>
        <a:xfrm>
          <a:off x="242111" y="181961"/>
          <a:ext cx="440203" cy="440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70BF6-4D09-4B42-AF37-77A17CC5B298}">
      <dsp:nvSpPr>
        <dsp:cNvPr id="0" name=""/>
        <dsp:cNvSpPr/>
      </dsp:nvSpPr>
      <dsp:spPr>
        <a:xfrm>
          <a:off x="924427" y="1878"/>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Submit to the Council the Community Building Strategy and commence works on the community building once approved</a:t>
          </a:r>
          <a:endParaRPr lang="en-US" sz="1800" kern="1200" dirty="0"/>
        </a:p>
      </dsp:txBody>
      <dsp:txXfrm>
        <a:off x="924427" y="1878"/>
        <a:ext cx="6390772" cy="800370"/>
      </dsp:txXfrm>
    </dsp:sp>
    <dsp:sp modelId="{E7585102-E581-4F41-B6AC-2EACB044AEAD}">
      <dsp:nvSpPr>
        <dsp:cNvPr id="0" name=""/>
        <dsp:cNvSpPr/>
      </dsp:nvSpPr>
      <dsp:spPr>
        <a:xfrm>
          <a:off x="0" y="1002340"/>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341C0-24E4-49F3-A128-127E6C827190}">
      <dsp:nvSpPr>
        <dsp:cNvPr id="0" name=""/>
        <dsp:cNvSpPr/>
      </dsp:nvSpPr>
      <dsp:spPr>
        <a:xfrm>
          <a:off x="242111" y="1182424"/>
          <a:ext cx="440203" cy="440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3C4B65-BA75-4FCB-A6E5-D568F79A19B1}">
      <dsp:nvSpPr>
        <dsp:cNvPr id="0" name=""/>
        <dsp:cNvSpPr/>
      </dsp:nvSpPr>
      <dsp:spPr>
        <a:xfrm>
          <a:off x="924427" y="1002340"/>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Complete and open footpaths in the East as soon as they are safe to do so</a:t>
          </a:r>
          <a:endParaRPr lang="en-US" sz="1800" kern="1200" dirty="0"/>
        </a:p>
      </dsp:txBody>
      <dsp:txXfrm>
        <a:off x="924427" y="1002340"/>
        <a:ext cx="6390772" cy="800370"/>
      </dsp:txXfrm>
    </dsp:sp>
    <dsp:sp modelId="{6D4E25BC-29F7-4957-BB4A-1AF5D01EEAFE}">
      <dsp:nvSpPr>
        <dsp:cNvPr id="0" name=""/>
        <dsp:cNvSpPr/>
      </dsp:nvSpPr>
      <dsp:spPr>
        <a:xfrm>
          <a:off x="0" y="2002803"/>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E971C-32E8-4851-B426-FC901F707D86}">
      <dsp:nvSpPr>
        <dsp:cNvPr id="0" name=""/>
        <dsp:cNvSpPr/>
      </dsp:nvSpPr>
      <dsp:spPr>
        <a:xfrm>
          <a:off x="242111" y="2182886"/>
          <a:ext cx="440203" cy="440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DE4914-4FC3-40FC-95C9-5ADE473EC4A6}">
      <dsp:nvSpPr>
        <dsp:cNvPr id="0" name=""/>
        <dsp:cNvSpPr/>
      </dsp:nvSpPr>
      <dsp:spPr>
        <a:xfrm>
          <a:off x="924427" y="2002803"/>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Receive Technical Approval from HCC for the A120</a:t>
          </a:r>
          <a:endParaRPr lang="en-US" sz="1800" kern="1200" dirty="0"/>
        </a:p>
      </dsp:txBody>
      <dsp:txXfrm>
        <a:off x="924427" y="2002803"/>
        <a:ext cx="6390772" cy="800370"/>
      </dsp:txXfrm>
    </dsp:sp>
    <dsp:sp modelId="{4D0FCF3A-02C6-4528-BDE3-2A28487ACECE}">
      <dsp:nvSpPr>
        <dsp:cNvPr id="0" name=""/>
        <dsp:cNvSpPr/>
      </dsp:nvSpPr>
      <dsp:spPr>
        <a:xfrm>
          <a:off x="0" y="3003266"/>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D3A3A-B675-4C09-90E8-F61CCE52757C}">
      <dsp:nvSpPr>
        <dsp:cNvPr id="0" name=""/>
        <dsp:cNvSpPr/>
      </dsp:nvSpPr>
      <dsp:spPr>
        <a:xfrm>
          <a:off x="242111" y="3183349"/>
          <a:ext cx="440203" cy="4402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37D16B-F2A2-4E70-9EC9-EC5EDFE5765F}">
      <dsp:nvSpPr>
        <dsp:cNvPr id="0" name=""/>
        <dsp:cNvSpPr/>
      </dsp:nvSpPr>
      <dsp:spPr>
        <a:xfrm>
          <a:off x="924427" y="3003266"/>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Open Rye Street to the public as soon as we have a safe route for construction traffic and general public to be segregated</a:t>
          </a:r>
          <a:endParaRPr lang="en-US" sz="1800" kern="1200" dirty="0"/>
        </a:p>
      </dsp:txBody>
      <dsp:txXfrm>
        <a:off x="924427" y="3003266"/>
        <a:ext cx="6390772" cy="800370"/>
      </dsp:txXfrm>
    </dsp:sp>
    <dsp:sp modelId="{0BC82298-9121-4A19-A1A2-6ED5F17E63C5}">
      <dsp:nvSpPr>
        <dsp:cNvPr id="0" name=""/>
        <dsp:cNvSpPr/>
      </dsp:nvSpPr>
      <dsp:spPr>
        <a:xfrm>
          <a:off x="0" y="4003728"/>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FDA48D-64CC-43C2-9AB0-DAD356A4EFF9}">
      <dsp:nvSpPr>
        <dsp:cNvPr id="0" name=""/>
        <dsp:cNvSpPr/>
      </dsp:nvSpPr>
      <dsp:spPr>
        <a:xfrm>
          <a:off x="242111" y="4183812"/>
          <a:ext cx="440203" cy="4402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215AC-51F4-48F7-AB2C-60F96258753F}">
      <dsp:nvSpPr>
        <dsp:cNvPr id="0" name=""/>
        <dsp:cNvSpPr/>
      </dsp:nvSpPr>
      <dsp:spPr>
        <a:xfrm>
          <a:off x="924427" y="4003728"/>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Complete landscaping works to the East</a:t>
          </a:r>
          <a:endParaRPr lang="en-US" sz="1800" kern="1200" dirty="0"/>
        </a:p>
      </dsp:txBody>
      <dsp:txXfrm>
        <a:off x="924427" y="4003728"/>
        <a:ext cx="6390772" cy="800370"/>
      </dsp:txXfrm>
    </dsp:sp>
    <dsp:sp modelId="{6C7B0784-D1F1-456F-90FC-A569C5265BC5}">
      <dsp:nvSpPr>
        <dsp:cNvPr id="0" name=""/>
        <dsp:cNvSpPr/>
      </dsp:nvSpPr>
      <dsp:spPr>
        <a:xfrm>
          <a:off x="0" y="5004191"/>
          <a:ext cx="7315200" cy="8003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9F898-50AE-4366-A7CA-C3FA2217A311}">
      <dsp:nvSpPr>
        <dsp:cNvPr id="0" name=""/>
        <dsp:cNvSpPr/>
      </dsp:nvSpPr>
      <dsp:spPr>
        <a:xfrm>
          <a:off x="242111" y="5184274"/>
          <a:ext cx="440203" cy="44020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FBEF62-F383-4122-8AEE-B575B2294CF5}">
      <dsp:nvSpPr>
        <dsp:cNvPr id="0" name=""/>
        <dsp:cNvSpPr/>
      </dsp:nvSpPr>
      <dsp:spPr>
        <a:xfrm>
          <a:off x="924427" y="5004191"/>
          <a:ext cx="6390772" cy="8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6" tIns="84706" rIns="84706" bIns="84706" numCol="1" spcCol="1270" anchor="ctr" anchorCtr="0">
          <a:noAutofit/>
        </a:bodyPr>
        <a:lstStyle/>
        <a:p>
          <a:pPr marL="0" lvl="0" indent="0" algn="l" defTabSz="800100">
            <a:lnSpc>
              <a:spcPct val="90000"/>
            </a:lnSpc>
            <a:spcBef>
              <a:spcPct val="0"/>
            </a:spcBef>
            <a:spcAft>
              <a:spcPct val="35000"/>
            </a:spcAft>
            <a:buNone/>
          </a:pPr>
          <a:r>
            <a:rPr lang="en-GB" sz="1800" kern="1200" dirty="0"/>
            <a:t>Complete the sale of the District Centre in the East </a:t>
          </a:r>
          <a:endParaRPr lang="en-US" sz="1800" kern="1200" dirty="0"/>
        </a:p>
      </dsp:txBody>
      <dsp:txXfrm>
        <a:off x="924427" y="5004191"/>
        <a:ext cx="6390772" cy="8003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200"/>
            </a:lvl1pPr>
          </a:lstStyle>
          <a:p>
            <a:fld id="{8FB1BAE1-3686-4DA3-8AF5-F12684A068B0}" type="datetimeFigureOut">
              <a:rPr lang="en-GB" smtClean="0"/>
              <a:t>20/11/2025</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8" tIns="47779" rIns="95558" bIns="47779"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5558" tIns="47779" rIns="95558" bIns="47779"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5558" tIns="47779" rIns="95558" bIns="47779" rtlCol="0" anchor="b"/>
          <a:lstStyle>
            <a:lvl1pPr algn="r">
              <a:defRPr sz="1200"/>
            </a:lvl1pPr>
          </a:lstStyle>
          <a:p>
            <a:fld id="{BB5BD34A-C0C1-440C-8B8E-235A902982DC}" type="slidenum">
              <a:rPr lang="en-GB" smtClean="0"/>
              <a:t>‹#›</a:t>
            </a:fld>
            <a:endParaRPr lang="en-GB"/>
          </a:p>
        </p:txBody>
      </p:sp>
    </p:spTree>
    <p:extLst>
      <p:ext uri="{BB962C8B-B14F-4D97-AF65-F5344CB8AC3E}">
        <p14:creationId xmlns:p14="http://schemas.microsoft.com/office/powerpoint/2010/main" val="364916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community.forum@eastherts.gov.u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astherts.gov.uk/preview-link/node/24887/3bdfe885-8668-40d8-a7eb-a147ed3d514b"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190565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Newland Avenue, Rainbird Road (with ped-cycle link to Dane O’Coys, Thorpe Road.</a:t>
            </a:r>
          </a:p>
        </p:txBody>
      </p:sp>
      <p:sp>
        <p:nvSpPr>
          <p:cNvPr id="4" name="Slide Number Placeholder 3"/>
          <p:cNvSpPr>
            <a:spLocks noGrp="1"/>
          </p:cNvSpPr>
          <p:nvPr>
            <p:ph type="sldNum" sz="quarter" idx="5"/>
          </p:nvPr>
        </p:nvSpPr>
        <p:spPr/>
        <p:txBody>
          <a:bodyPr/>
          <a:lstStyle/>
          <a:p>
            <a:fld id="{F508D675-287D-483C-A1EA-57F3E8514ECA}" type="slidenum">
              <a:rPr lang="en-GB" smtClean="0"/>
              <a:t>10</a:t>
            </a:fld>
            <a:endParaRPr lang="en-GB"/>
          </a:p>
        </p:txBody>
      </p:sp>
    </p:spTree>
    <p:extLst>
      <p:ext uri="{BB962C8B-B14F-4D97-AF65-F5344CB8AC3E}">
        <p14:creationId xmlns:p14="http://schemas.microsoft.com/office/powerpoint/2010/main" val="3050335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8C55E-9D9F-F23D-1A8D-C082EAA4D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36523-155D-4A46-E010-059CA24C6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04E9E-3C5B-6ADA-67DD-591BD08898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F03212-7D8B-35E6-3858-908E231F0518}"/>
              </a:ext>
            </a:extLst>
          </p:cNvPr>
          <p:cNvSpPr>
            <a:spLocks noGrp="1"/>
          </p:cNvSpPr>
          <p:nvPr>
            <p:ph type="sldNum" sz="quarter" idx="5"/>
          </p:nvPr>
        </p:nvSpPr>
        <p:spPr/>
        <p:txBody>
          <a:bodyPr/>
          <a:lstStyle/>
          <a:p>
            <a:fld id="{F508D675-287D-483C-A1EA-57F3E8514ECA}" type="slidenum">
              <a:rPr lang="en-GB" smtClean="0"/>
              <a:t>11</a:t>
            </a:fld>
            <a:endParaRPr lang="en-GB"/>
          </a:p>
        </p:txBody>
      </p:sp>
    </p:spTree>
    <p:extLst>
      <p:ext uri="{BB962C8B-B14F-4D97-AF65-F5344CB8AC3E}">
        <p14:creationId xmlns:p14="http://schemas.microsoft.com/office/powerpoint/2010/main" val="361521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8B54-98A0-AD66-53A1-122150312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80D30-EDA5-3193-5F66-EFAF096EA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25261-4DEF-025A-F6CF-44FF37284BB5}"/>
              </a:ext>
            </a:extLst>
          </p:cNvPr>
          <p:cNvSpPr>
            <a:spLocks noGrp="1"/>
          </p:cNvSpPr>
          <p:nvPr>
            <p:ph type="body" idx="1"/>
          </p:nvPr>
        </p:nvSpPr>
        <p:spPr/>
        <p:txBody>
          <a:bodyPr/>
          <a:lstStyle/>
          <a:p>
            <a:r>
              <a:rPr lang="en-GB" dirty="0"/>
              <a:t>Newland Avenue, Rainbird Road (with ped-cycle link to Dane O’Coys, Thorpe Road.</a:t>
            </a:r>
          </a:p>
        </p:txBody>
      </p:sp>
      <p:sp>
        <p:nvSpPr>
          <p:cNvPr id="4" name="Slide Number Placeholder 3">
            <a:extLst>
              <a:ext uri="{FF2B5EF4-FFF2-40B4-BE49-F238E27FC236}">
                <a16:creationId xmlns:a16="http://schemas.microsoft.com/office/drawing/2014/main" id="{81AF56B5-3962-0E23-BD68-188C0FF9B08A}"/>
              </a:ext>
            </a:extLst>
          </p:cNvPr>
          <p:cNvSpPr>
            <a:spLocks noGrp="1"/>
          </p:cNvSpPr>
          <p:nvPr>
            <p:ph type="sldNum" sz="quarter" idx="5"/>
          </p:nvPr>
        </p:nvSpPr>
        <p:spPr/>
        <p:txBody>
          <a:bodyPr/>
          <a:lstStyle/>
          <a:p>
            <a:fld id="{F508D675-287D-483C-A1EA-57F3E8514ECA}" type="slidenum">
              <a:rPr lang="en-GB" smtClean="0"/>
              <a:t>12</a:t>
            </a:fld>
            <a:endParaRPr lang="en-GB"/>
          </a:p>
        </p:txBody>
      </p:sp>
    </p:spTree>
    <p:extLst>
      <p:ext uri="{BB962C8B-B14F-4D97-AF65-F5344CB8AC3E}">
        <p14:creationId xmlns:p14="http://schemas.microsoft.com/office/powerpoint/2010/main" val="2493402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ED8CB-0CE0-2163-88F0-63533DD3B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0DF18-70DE-228B-2358-497B0AB90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D4846-E54F-11D8-94E5-35751CDFF57A}"/>
              </a:ext>
            </a:extLst>
          </p:cNvPr>
          <p:cNvSpPr>
            <a:spLocks noGrp="1"/>
          </p:cNvSpPr>
          <p:nvPr>
            <p:ph type="body" idx="1"/>
          </p:nvPr>
        </p:nvSpPr>
        <p:spPr/>
        <p:txBody>
          <a:bodyPr/>
          <a:lstStyle/>
          <a:p>
            <a:r>
              <a:rPr lang="en-GB" dirty="0"/>
              <a:t>Newland Avenue, Waterman Road, McDowell Street, Miles Way.</a:t>
            </a:r>
          </a:p>
        </p:txBody>
      </p:sp>
      <p:sp>
        <p:nvSpPr>
          <p:cNvPr id="4" name="Slide Number Placeholder 3">
            <a:extLst>
              <a:ext uri="{FF2B5EF4-FFF2-40B4-BE49-F238E27FC236}">
                <a16:creationId xmlns:a16="http://schemas.microsoft.com/office/drawing/2014/main" id="{A0D15BC0-E601-C199-21C3-C29B2EEB62F2}"/>
              </a:ext>
            </a:extLst>
          </p:cNvPr>
          <p:cNvSpPr>
            <a:spLocks noGrp="1"/>
          </p:cNvSpPr>
          <p:nvPr>
            <p:ph type="sldNum" sz="quarter" idx="5"/>
          </p:nvPr>
        </p:nvSpPr>
        <p:spPr/>
        <p:txBody>
          <a:bodyPr/>
          <a:lstStyle/>
          <a:p>
            <a:fld id="{F508D675-287D-483C-A1EA-57F3E8514ECA}" type="slidenum">
              <a:rPr lang="en-GB" smtClean="0"/>
              <a:t>13</a:t>
            </a:fld>
            <a:endParaRPr lang="en-GB"/>
          </a:p>
        </p:txBody>
      </p:sp>
    </p:spTree>
    <p:extLst>
      <p:ext uri="{BB962C8B-B14F-4D97-AF65-F5344CB8AC3E}">
        <p14:creationId xmlns:p14="http://schemas.microsoft.com/office/powerpoint/2010/main" val="13319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F19A-4DDD-9C13-8CC9-BF1F4B5C4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452A2-6546-F05F-6B02-9254BAD0C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9F719-B903-40C9-AB32-C8C39AFC0F70}"/>
              </a:ext>
            </a:extLst>
          </p:cNvPr>
          <p:cNvSpPr>
            <a:spLocks noGrp="1"/>
          </p:cNvSpPr>
          <p:nvPr>
            <p:ph type="body" idx="1"/>
          </p:nvPr>
        </p:nvSpPr>
        <p:spPr/>
        <p:txBody>
          <a:bodyPr/>
          <a:lstStyle/>
          <a:p>
            <a:r>
              <a:rPr lang="en-GB" dirty="0"/>
              <a:t>Newland Avenue, Waterman Road, McDowell Street, Miles Way.</a:t>
            </a:r>
          </a:p>
        </p:txBody>
      </p:sp>
      <p:sp>
        <p:nvSpPr>
          <p:cNvPr id="4" name="Slide Number Placeholder 3">
            <a:extLst>
              <a:ext uri="{FF2B5EF4-FFF2-40B4-BE49-F238E27FC236}">
                <a16:creationId xmlns:a16="http://schemas.microsoft.com/office/drawing/2014/main" id="{D50FCF14-A206-8D46-AD80-A5944E78EA15}"/>
              </a:ext>
            </a:extLst>
          </p:cNvPr>
          <p:cNvSpPr>
            <a:spLocks noGrp="1"/>
          </p:cNvSpPr>
          <p:nvPr>
            <p:ph type="sldNum" sz="quarter" idx="5"/>
          </p:nvPr>
        </p:nvSpPr>
        <p:spPr/>
        <p:txBody>
          <a:bodyPr/>
          <a:lstStyle/>
          <a:p>
            <a:fld id="{F508D675-287D-483C-A1EA-57F3E8514ECA}" type="slidenum">
              <a:rPr lang="en-GB" smtClean="0"/>
              <a:t>14</a:t>
            </a:fld>
            <a:endParaRPr lang="en-GB"/>
          </a:p>
        </p:txBody>
      </p:sp>
    </p:spTree>
    <p:extLst>
      <p:ext uri="{BB962C8B-B14F-4D97-AF65-F5344CB8AC3E}">
        <p14:creationId xmlns:p14="http://schemas.microsoft.com/office/powerpoint/2010/main" val="362324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Future app. – Dane O’Coys allotment access.</a:t>
            </a:r>
          </a:p>
        </p:txBody>
      </p:sp>
      <p:sp>
        <p:nvSpPr>
          <p:cNvPr id="4" name="Slide Number Placeholder 3"/>
          <p:cNvSpPr>
            <a:spLocks noGrp="1"/>
          </p:cNvSpPr>
          <p:nvPr>
            <p:ph type="sldNum" sz="quarter" idx="5"/>
          </p:nvPr>
        </p:nvSpPr>
        <p:spPr/>
        <p:txBody>
          <a:bodyPr/>
          <a:lstStyle/>
          <a:p>
            <a:fld id="{F508D675-287D-483C-A1EA-57F3E8514ECA}" type="slidenum">
              <a:rPr lang="en-GB" smtClean="0"/>
              <a:t>15</a:t>
            </a:fld>
            <a:endParaRPr lang="en-GB"/>
          </a:p>
        </p:txBody>
      </p:sp>
    </p:spTree>
    <p:extLst>
      <p:ext uri="{BB962C8B-B14F-4D97-AF65-F5344CB8AC3E}">
        <p14:creationId xmlns:p14="http://schemas.microsoft.com/office/powerpoint/2010/main" val="278640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Parameter plan</a:t>
            </a:r>
          </a:p>
        </p:txBody>
      </p:sp>
      <p:sp>
        <p:nvSpPr>
          <p:cNvPr id="4" name="Slide Number Placeholder 3"/>
          <p:cNvSpPr>
            <a:spLocks noGrp="1"/>
          </p:cNvSpPr>
          <p:nvPr>
            <p:ph type="sldNum" sz="quarter" idx="5"/>
          </p:nvPr>
        </p:nvSpPr>
        <p:spPr/>
        <p:txBody>
          <a:bodyPr/>
          <a:lstStyle/>
          <a:p>
            <a:fld id="{BB5BD34A-C0C1-440C-8B8E-235A902982DC}" type="slidenum">
              <a:rPr lang="en-GB" smtClean="0"/>
              <a:t>18</a:t>
            </a:fld>
            <a:endParaRPr lang="en-GB"/>
          </a:p>
        </p:txBody>
      </p:sp>
    </p:spTree>
    <p:extLst>
      <p:ext uri="{BB962C8B-B14F-4D97-AF65-F5344CB8AC3E}">
        <p14:creationId xmlns:p14="http://schemas.microsoft.com/office/powerpoint/2010/main" val="1441765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Updates on live and recently determined applications:</a:t>
            </a:r>
          </a:p>
          <a:p>
            <a:pPr marL="118078" indent="-118078">
              <a:buFont typeface="Arial" panose="020B0604020202020204" pitchFamily="34" charset="0"/>
              <a:buChar char="•"/>
            </a:pPr>
            <a:r>
              <a:rPr lang="en-GB" dirty="0"/>
              <a:t>Parcel D1 –The white piece of land on the right hand visual, to the west of Foxdells Lane on the aerial image. The scheme has recently been reduced from 74 to 64 dwellings to retain the landscape strip running north-south. This application is currently under consideration and will need to be determined through Development Management Committee.</a:t>
            </a:r>
          </a:p>
          <a:p>
            <a:pPr marL="118078" indent="-118078">
              <a:buFont typeface="Arial" panose="020B0604020202020204" pitchFamily="34" charset="0"/>
              <a:buChar char="•"/>
            </a:pPr>
            <a:endParaRPr lang="en-GB" sz="800" dirty="0"/>
          </a:p>
          <a:p>
            <a:pPr marL="118078" indent="-118078">
              <a:buFont typeface="Arial" panose="020B0604020202020204" pitchFamily="34" charset="0"/>
              <a:buChar char="•"/>
            </a:pPr>
            <a:r>
              <a:rPr lang="en-GB" dirty="0"/>
              <a:t>Parcels D, E, F &amp; G – </a:t>
            </a:r>
            <a:r>
              <a:rPr lang="en-GB" dirty="0" err="1"/>
              <a:t>Vistry</a:t>
            </a:r>
            <a:r>
              <a:rPr lang="en-GB" dirty="0"/>
              <a:t> parcels which are the last to be submitted for detailed designs. The Council has been working on amendments to the scheme with the applicants. We are getting closer to finalising the amendments to enable the Council to proceed to determination.</a:t>
            </a:r>
          </a:p>
          <a:p>
            <a:pPr marL="118078" indent="-118078">
              <a:buFont typeface="Arial" panose="020B0604020202020204" pitchFamily="34" charset="0"/>
              <a:buChar char="•"/>
            </a:pPr>
            <a:endParaRPr lang="en-GB" sz="800" dirty="0"/>
          </a:p>
          <a:p>
            <a:pPr marL="118078" indent="-118078">
              <a:buFont typeface="Arial" panose="020B0604020202020204" pitchFamily="34" charset="0"/>
              <a:buChar char="•"/>
            </a:pPr>
            <a:r>
              <a:rPr lang="en-GB" dirty="0"/>
              <a:t>Roundabout – the addition of a fourth arm to the already consented A120 roundabout to provide access and minibus parking for the Avanti Grange playing fields. Located to the north-west of the </a:t>
            </a:r>
            <a:r>
              <a:rPr lang="en-GB" dirty="0" err="1"/>
              <a:t>SuDS</a:t>
            </a:r>
            <a:r>
              <a:rPr lang="en-GB" dirty="0"/>
              <a:t> features on Stortford Fields. Additional information to include land level details were requested for further consideration of the application.</a:t>
            </a:r>
          </a:p>
          <a:p>
            <a:pPr marL="118078" indent="-118078">
              <a:buFont typeface="Arial" panose="020B0604020202020204" pitchFamily="34" charset="0"/>
              <a:buChar char="•"/>
            </a:pPr>
            <a:endParaRPr lang="en-GB" sz="800" dirty="0"/>
          </a:p>
          <a:p>
            <a:pPr marL="118078" indent="-118078">
              <a:buFont typeface="Arial" panose="020B0604020202020204" pitchFamily="34" charset="0"/>
              <a:buChar char="•"/>
            </a:pPr>
            <a:r>
              <a:rPr lang="en-GB" dirty="0"/>
              <a:t>Allotments – Private and community allotments have been approved to the west of BS Sports Club.</a:t>
            </a:r>
          </a:p>
          <a:p>
            <a:pPr marL="118078" indent="-118078">
              <a:buFont typeface="Arial" panose="020B0604020202020204" pitchFamily="34" charset="0"/>
              <a:buChar char="•"/>
            </a:pPr>
            <a:endParaRPr lang="en-GB" sz="800" dirty="0"/>
          </a:p>
          <a:p>
            <a:pPr marL="118078" indent="-118078">
              <a:buFont typeface="Arial" panose="020B0604020202020204" pitchFamily="34" charset="0"/>
              <a:buChar char="•"/>
            </a:pPr>
            <a:r>
              <a:rPr lang="en-GB" dirty="0"/>
              <a:t>Archaeology condition for allotments – a condition that requires further information to be submitted, prior to any works starting on site, was discharged last week. This enables archaeological works to commence on site and brings the delivery of the allotments closer.</a:t>
            </a:r>
          </a:p>
        </p:txBody>
      </p:sp>
    </p:spTree>
    <p:extLst>
      <p:ext uri="{BB962C8B-B14F-4D97-AF65-F5344CB8AC3E}">
        <p14:creationId xmlns:p14="http://schemas.microsoft.com/office/powerpoint/2010/main" val="422030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CABF-1A0A-DDB6-DE91-AA87CE8B0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B8D02-F271-7859-BB9E-69D977381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65ED4-39B5-9EA6-B44A-0C276E0DE930}"/>
              </a:ext>
            </a:extLst>
          </p:cNvPr>
          <p:cNvSpPr>
            <a:spLocks noGrp="1"/>
          </p:cNvSpPr>
          <p:nvPr>
            <p:ph type="body" idx="1"/>
          </p:nvPr>
        </p:nvSpPr>
        <p:spPr/>
        <p:txBody>
          <a:bodyPr/>
          <a:lstStyle/>
          <a:p>
            <a:r>
              <a:rPr lang="en-GB" dirty="0"/>
              <a:t>To provide location details of the parcels being discussed on the app update slide.</a:t>
            </a:r>
          </a:p>
        </p:txBody>
      </p:sp>
    </p:spTree>
    <p:extLst>
      <p:ext uri="{BB962C8B-B14F-4D97-AF65-F5344CB8AC3E}">
        <p14:creationId xmlns:p14="http://schemas.microsoft.com/office/powerpoint/2010/main" val="4033966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8448-E515-A0BC-DE45-2FDF46BEE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C31FE-199A-EDC0-3313-B2481EF6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06153-37C5-718E-E233-EBA8FCFB9D4C}"/>
              </a:ext>
            </a:extLst>
          </p:cNvPr>
          <p:cNvSpPr>
            <a:spLocks noGrp="1"/>
          </p:cNvSpPr>
          <p:nvPr>
            <p:ph type="body" idx="1"/>
          </p:nvPr>
        </p:nvSpPr>
        <p:spPr/>
        <p:txBody>
          <a:bodyPr/>
          <a:lstStyle/>
          <a:p>
            <a:r>
              <a:rPr lang="en-GB" dirty="0">
                <a:solidFill>
                  <a:srgbClr val="000000"/>
                </a:solidFill>
              </a:rPr>
              <a:t>There are a number of infrastructure projects at Stortford Fields. These include</a:t>
            </a:r>
          </a:p>
          <a:p>
            <a:pPr marL="118078" indent="-118078">
              <a:buFont typeface="Arial" panose="020B0604020202020204" pitchFamily="34" charset="0"/>
              <a:buChar char="•"/>
            </a:pPr>
            <a:r>
              <a:rPr lang="en-GB" dirty="0">
                <a:solidFill>
                  <a:srgbClr val="000000"/>
                </a:solidFill>
              </a:rPr>
              <a:t>Allotments – the Council’s update on the allotments was shared in the previous section. The Trust will be bringing this forward.</a:t>
            </a:r>
          </a:p>
          <a:p>
            <a:pPr marL="118078" indent="-118078">
              <a:buFont typeface="Arial" panose="020B0604020202020204" pitchFamily="34" charset="0"/>
              <a:buChar char="•"/>
            </a:pPr>
            <a:endParaRPr lang="en-GB" dirty="0">
              <a:solidFill>
                <a:srgbClr val="000000"/>
              </a:solidFill>
            </a:endParaRPr>
          </a:p>
          <a:p>
            <a:pPr marL="118078" indent="-118078">
              <a:buFont typeface="Arial" panose="020B0604020202020204" pitchFamily="34" charset="0"/>
              <a:buChar char="•"/>
            </a:pPr>
            <a:r>
              <a:rPr lang="en-GB" dirty="0">
                <a:solidFill>
                  <a:srgbClr val="000000"/>
                </a:solidFill>
              </a:rPr>
              <a:t>Hoggates Park – the proposed football ground and play areas. </a:t>
            </a:r>
            <a:r>
              <a:rPr lang="en-GB" dirty="0"/>
              <a:t>I will leave the Trust to update further on this as they will own the land and will be delivering this facility.</a:t>
            </a:r>
          </a:p>
          <a:p>
            <a:pPr marL="118078" indent="-118078">
              <a:buFont typeface="Arial" panose="020B0604020202020204" pitchFamily="34" charset="0"/>
              <a:buChar char="•"/>
            </a:pPr>
            <a:endParaRPr lang="en-GB" dirty="0">
              <a:solidFill>
                <a:srgbClr val="000000"/>
              </a:solidFill>
            </a:endParaRPr>
          </a:p>
          <a:p>
            <a:pPr marL="118078" indent="-118078">
              <a:buFont typeface="Arial" panose="020B0604020202020204" pitchFamily="34" charset="0"/>
              <a:buChar char="•"/>
            </a:pPr>
            <a:r>
              <a:rPr lang="en-GB" dirty="0">
                <a:solidFill>
                  <a:srgbClr val="000000"/>
                </a:solidFill>
              </a:rPr>
              <a:t>Foxdells Farm</a:t>
            </a:r>
          </a:p>
          <a:p>
            <a:pPr marL="118078" indent="-118078">
              <a:buFont typeface="Arial" panose="020B0604020202020204" pitchFamily="34" charset="0"/>
              <a:buChar char="•"/>
            </a:pPr>
            <a:endParaRPr lang="en-GB" dirty="0">
              <a:solidFill>
                <a:srgbClr val="000000"/>
              </a:solidFill>
            </a:endParaRPr>
          </a:p>
          <a:p>
            <a:pPr marL="118078" indent="-118078">
              <a:buFont typeface="Arial" panose="020B0604020202020204" pitchFamily="34" charset="0"/>
              <a:buChar char="•"/>
            </a:pPr>
            <a:r>
              <a:rPr lang="en-GB" dirty="0">
                <a:solidFill>
                  <a:srgbClr val="000000"/>
                </a:solidFill>
              </a:rPr>
              <a:t>Western and Eastern Neighbourhood Centres</a:t>
            </a:r>
          </a:p>
        </p:txBody>
      </p:sp>
    </p:spTree>
    <p:extLst>
      <p:ext uri="{BB962C8B-B14F-4D97-AF65-F5344CB8AC3E}">
        <p14:creationId xmlns:p14="http://schemas.microsoft.com/office/powerpoint/2010/main" val="328261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on the previous sessions, we have established this Community Forum to provide an opportunity for developers, residents, community groups, elected members and council officers to engage with each other over the lifetime of the development. </a:t>
            </a:r>
          </a:p>
          <a:p>
            <a:endParaRPr lang="en-GB" dirty="0"/>
          </a:p>
          <a:p>
            <a:r>
              <a:rPr lang="en-GB" dirty="0"/>
              <a:t>The Forums will offer an opportunity for existing and new communities to raise issues of interest and concern, with a view to enhancing the quality of community life and communication.</a:t>
            </a:r>
          </a:p>
          <a:p>
            <a:endParaRPr lang="en-GB" dirty="0"/>
          </a:p>
          <a:p>
            <a:r>
              <a:rPr lang="en-GB" dirty="0"/>
              <a:t>We will therefore keep our introduction short to give time for presentations to be made by the stakeholders in attendance tonight and for the community to ask questions. We hope to finish by 8.30pm.</a:t>
            </a:r>
          </a:p>
          <a:p>
            <a:endParaRPr lang="en-GB" dirty="0"/>
          </a:p>
        </p:txBody>
      </p:sp>
    </p:spTree>
    <p:extLst>
      <p:ext uri="{BB962C8B-B14F-4D97-AF65-F5344CB8AC3E}">
        <p14:creationId xmlns:p14="http://schemas.microsoft.com/office/powerpoint/2010/main" val="180423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CCA9-D6D0-C270-B6E8-2C260DEDE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E637D-5A6B-2C73-5757-5062E2D0A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F5EB7-B586-391F-31B3-F2FF1A94D4BA}"/>
              </a:ext>
            </a:extLst>
          </p:cNvPr>
          <p:cNvSpPr>
            <a:spLocks noGrp="1"/>
          </p:cNvSpPr>
          <p:nvPr>
            <p:ph type="body" idx="1"/>
          </p:nvPr>
        </p:nvSpPr>
        <p:spPr/>
        <p:txBody>
          <a:bodyPr/>
          <a:lstStyle/>
          <a:p>
            <a:r>
              <a:rPr lang="en-GB" dirty="0"/>
              <a:t>Foxdells Farm</a:t>
            </a:r>
          </a:p>
          <a:p>
            <a:pPr marL="196796" indent="-196796">
              <a:buFont typeface="Arial" panose="020B0604020202020204" pitchFamily="34" charset="0"/>
              <a:buChar char="•"/>
            </a:pPr>
            <a:r>
              <a:rPr lang="en-GB" dirty="0"/>
              <a:t>Existing Listed Building to be retained and revitalised, for use as commercial and/or retail.</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Since the last Community Forum, the Council has been working with the Consortium to progress this element of the site.</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A new application with an updated Foxdells Farm Heritage Strategy was submitted in mid-October. This seeks to discharge the S106 obligation and is progress towards the next stage.</a:t>
            </a:r>
          </a:p>
        </p:txBody>
      </p:sp>
    </p:spTree>
    <p:extLst>
      <p:ext uri="{BB962C8B-B14F-4D97-AF65-F5344CB8AC3E}">
        <p14:creationId xmlns:p14="http://schemas.microsoft.com/office/powerpoint/2010/main" val="137708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ECD68-C51B-FD15-C632-74F13CE04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91A7D-0D1A-411A-719F-F8D12C498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E6E4-B8EB-FEC1-89ED-ED49417D2F45}"/>
              </a:ext>
            </a:extLst>
          </p:cNvPr>
          <p:cNvSpPr>
            <a:spLocks noGrp="1"/>
          </p:cNvSpPr>
          <p:nvPr>
            <p:ph type="body" idx="1"/>
          </p:nvPr>
        </p:nvSpPr>
        <p:spPr/>
        <p:txBody>
          <a:bodyPr/>
          <a:lstStyle/>
          <a:p>
            <a:r>
              <a:rPr lang="en-GB" dirty="0"/>
              <a:t>Western Neighbourhood Local Centre – Frontier site – located opposite Avanti Brook</a:t>
            </a:r>
          </a:p>
          <a:p>
            <a:endParaRPr lang="en-GB" dirty="0"/>
          </a:p>
          <a:p>
            <a:r>
              <a:rPr lang="en-GB" dirty="0"/>
              <a:t>The Council is sympathetic to the concerns of residents surrounding the Western Neighbourhood Centre. Whilst Frontier are not able to be in attendance this evening, the Council will provide their own update to residents on this matter.</a:t>
            </a:r>
          </a:p>
          <a:p>
            <a:endParaRPr lang="en-GB" dirty="0"/>
          </a:p>
          <a:p>
            <a:r>
              <a:rPr lang="en-GB" dirty="0"/>
              <a:t>Since the last Community Forum, the Council has approached Frontier to discuss how the delivery of the local centre and doctors surgery elements of the Western Neighbourhood Centre could be delivered. This has included if there are any levers which the Council could assist with through the planning processes. In October, the Council facilitated a meeting between Frontier and the NHS to discuss the current status of the site and review the constraints to delivery. A further meeting is in the process of being arranged for follow up discussions in light of further information being received. </a:t>
            </a:r>
          </a:p>
          <a:p>
            <a:r>
              <a:rPr lang="en-GB" dirty="0"/>
              <a:t> </a:t>
            </a:r>
          </a:p>
          <a:p>
            <a:r>
              <a:rPr lang="en-GB" dirty="0"/>
              <a:t>With respect to the local centre. Frontier have advised that they have had some positive discussions with retailers, and in light of this, are in the process of drawing up a revised scheme. A number of amendments to the previously approved local centre scheme are required to assist in making the scheme financially viable, to enable the development to come forward. It is still Frontier's intention to bring forward a local centre with a range of commercial and retail uses and deliver the health centre, but this is dependent on the viability of any proposals and would be subject to planning. Informal details of a revised scheme were received last week, and the Council will enter into open discussion on this element in an effort to seek to bring forward a local centre within the Western Neighbourhood as soon as possible.</a:t>
            </a:r>
          </a:p>
          <a:p>
            <a:r>
              <a:rPr lang="en-GB" dirty="0"/>
              <a:t> </a:t>
            </a:r>
          </a:p>
          <a:p>
            <a:r>
              <a:rPr lang="en-GB" dirty="0"/>
              <a:t>Turning to the doctors surgery. The Council has been advised that the scheme Frontier have permission for, in conjunction with the aforementioned local centre, is not financially viable. Frontier have provided information which supports this position. It is understood that the build cost (to include funding, professional fees etc) comparative to the rent are a major impediment to delivering a financially viable scheme. During the meeting facilitated by the Council in October, discussions were had between Frontier, the NHS and EHDC in relation to the viability of the consented scheme and how we can seek to move this element of the site forward. The Council has been presented with further information in relation to viability and rent. The Council seeks to enter into further discussions to progress this matter. Ultimately, a new planning permission is likely required for this element of the Western Neighbourhood Centre due to the subdivision of the previously consented scheme into two separate elements – the local centre and the doctors surgery – in an effort to bring forward the local centre as soon as possible, followed by the surgery.</a:t>
            </a:r>
          </a:p>
          <a:p>
            <a:r>
              <a:rPr lang="en-GB" dirty="0"/>
              <a:t> </a:t>
            </a:r>
          </a:p>
          <a:p>
            <a:r>
              <a:rPr lang="en-GB" dirty="0"/>
              <a:t>In the meantime, and acknowledging the lack of facilities in this part of the development, the Council has asked Frontier to consider whether any other meanwhile uses or the provision of a new public open space are viable which would improve the condition of the site and potentially provide some temporary scope for a use which could be used by the local community. </a:t>
            </a:r>
          </a:p>
          <a:p>
            <a:r>
              <a:rPr lang="en-GB" dirty="0"/>
              <a:t>Frontier have advised that they are still working on the proposal for a retail scheme on the local centre and are committed to delivering the surgery.</a:t>
            </a:r>
          </a:p>
        </p:txBody>
      </p:sp>
    </p:spTree>
    <p:extLst>
      <p:ext uri="{BB962C8B-B14F-4D97-AF65-F5344CB8AC3E}">
        <p14:creationId xmlns:p14="http://schemas.microsoft.com/office/powerpoint/2010/main" val="374824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9B8D-60F1-A98F-2D21-C1272AE56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507A1-5AD5-5421-3A86-01BAEEC1B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4DBD9-BAC2-ABD1-1660-0B56042E9430}"/>
              </a:ext>
            </a:extLst>
          </p:cNvPr>
          <p:cNvSpPr>
            <a:spLocks noGrp="1"/>
          </p:cNvSpPr>
          <p:nvPr>
            <p:ph type="body" idx="1"/>
          </p:nvPr>
        </p:nvSpPr>
        <p:spPr/>
        <p:txBody>
          <a:bodyPr/>
          <a:lstStyle/>
          <a:p>
            <a:r>
              <a:rPr lang="en-GB" dirty="0"/>
              <a:t>Eastern Neighbourhood Local Centre</a:t>
            </a:r>
          </a:p>
          <a:p>
            <a:endParaRPr lang="en-GB" dirty="0"/>
          </a:p>
          <a:p>
            <a:pPr marL="196796" indent="-196796">
              <a:buFont typeface="Arial" panose="020B0604020202020204" pitchFamily="34" charset="0"/>
              <a:buChar char="•"/>
            </a:pPr>
            <a:r>
              <a:rPr lang="en-GB" dirty="0"/>
              <a:t>To be located within Parcels Y, X and S shown in orange to the north-east of the Eastern Neighbourhood.</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The Council are aware of progress being made on this area of the site. This falls to the Consortium to provide an update.</a:t>
            </a:r>
          </a:p>
        </p:txBody>
      </p:sp>
    </p:spTree>
    <p:extLst>
      <p:ext uri="{BB962C8B-B14F-4D97-AF65-F5344CB8AC3E}">
        <p14:creationId xmlns:p14="http://schemas.microsoft.com/office/powerpoint/2010/main" val="977381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0F26-766D-6A76-DD3F-8CBEFC5A9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5E7D5-F744-8D9D-1AF9-EDEF2156C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632BA-88AB-92BC-9370-88EF7EA49538}"/>
              </a:ext>
            </a:extLst>
          </p:cNvPr>
          <p:cNvSpPr>
            <a:spLocks noGrp="1"/>
          </p:cNvSpPr>
          <p:nvPr>
            <p:ph type="body" idx="1"/>
          </p:nvPr>
        </p:nvSpPr>
        <p:spPr/>
        <p:txBody>
          <a:bodyPr/>
          <a:lstStyle/>
          <a:p>
            <a:r>
              <a:rPr lang="en-GB" dirty="0"/>
              <a:t>A number of the main compliance issues that have been raised are presented on this slide.</a:t>
            </a:r>
          </a:p>
          <a:p>
            <a:endParaRPr lang="en-GB" dirty="0"/>
          </a:p>
          <a:p>
            <a:r>
              <a:rPr lang="en-GB" dirty="0"/>
              <a:t>These will be discussed in turn.</a:t>
            </a:r>
          </a:p>
          <a:p>
            <a:endParaRPr lang="en-GB" dirty="0"/>
          </a:p>
        </p:txBody>
      </p:sp>
    </p:spTree>
    <p:extLst>
      <p:ext uri="{BB962C8B-B14F-4D97-AF65-F5344CB8AC3E}">
        <p14:creationId xmlns:p14="http://schemas.microsoft.com/office/powerpoint/2010/main" val="335056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12EA-1967-7F83-6330-999ADF81E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D8E38-D48F-01B7-A89C-3475AEBE7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536EA-5CF3-712F-0DCE-867DDA97634E}"/>
              </a:ext>
            </a:extLst>
          </p:cNvPr>
          <p:cNvSpPr>
            <a:spLocks noGrp="1"/>
          </p:cNvSpPr>
          <p:nvPr>
            <p:ph type="body" idx="1"/>
          </p:nvPr>
        </p:nvSpPr>
        <p:spPr/>
        <p:txBody>
          <a:bodyPr/>
          <a:lstStyle/>
          <a:p>
            <a:pPr marL="196796" indent="-196796">
              <a:buFont typeface="Arial" panose="020B0604020202020204" pitchFamily="34" charset="0"/>
              <a:buChar char="•"/>
            </a:pPr>
            <a:r>
              <a:rPr lang="en-GB" dirty="0"/>
              <a:t>Concerns have been raised regarding the condition of the hoarding which surrounds the Frontier site within the Western Neighbourhood.</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The Council has facilitated discussions, and it has been agreed to make the hoarding appear softer. </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The Trust have advised that they are looking to work with schools to produce some artwork to display to the hoarding. Quotes for this are being considered.</a:t>
            </a:r>
          </a:p>
        </p:txBody>
      </p:sp>
    </p:spTree>
    <p:extLst>
      <p:ext uri="{BB962C8B-B14F-4D97-AF65-F5344CB8AC3E}">
        <p14:creationId xmlns:p14="http://schemas.microsoft.com/office/powerpoint/2010/main" val="286285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7809-FE1A-EAAE-25D4-F3C79965D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AB5D-C100-12AF-695C-F9B2AB1A0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6D8EC-C5AB-A8EE-A5AE-B690299C06DC}"/>
              </a:ext>
            </a:extLst>
          </p:cNvPr>
          <p:cNvSpPr>
            <a:spLocks noGrp="1"/>
          </p:cNvSpPr>
          <p:nvPr>
            <p:ph type="body" idx="1"/>
          </p:nvPr>
        </p:nvSpPr>
        <p:spPr/>
        <p:txBody>
          <a:bodyPr/>
          <a:lstStyle/>
          <a:p>
            <a:r>
              <a:rPr lang="en-GB" dirty="0"/>
              <a:t>Footpaths within the Eastern Neighbourhood</a:t>
            </a:r>
          </a:p>
          <a:p>
            <a:endParaRPr lang="en-GB" dirty="0"/>
          </a:p>
          <a:p>
            <a:pPr marL="196796" indent="-196796">
              <a:buFont typeface="Arial" panose="020B0604020202020204" pitchFamily="34" charset="0"/>
              <a:buChar char="•"/>
            </a:pPr>
            <a:r>
              <a:rPr lang="en-GB" dirty="0"/>
              <a:t>Since the previous Community Forum, the Council has worked with the Consortium to facilitate the completion and opening of a number of the approved footpaths/cycleways within the Eastern Neighbourhood.</a:t>
            </a:r>
          </a:p>
          <a:p>
            <a:pPr marL="196796" indent="-196796">
              <a:buFont typeface="Arial" panose="020B0604020202020204" pitchFamily="34" charset="0"/>
              <a:buChar char="•"/>
            </a:pPr>
            <a:endParaRPr lang="en-GB" dirty="0"/>
          </a:p>
          <a:p>
            <a:pPr marL="196796" indent="-196796">
              <a:buFont typeface="Arial" panose="020B0604020202020204" pitchFamily="34" charset="0"/>
              <a:buChar char="•"/>
            </a:pPr>
            <a:r>
              <a:rPr lang="en-GB" dirty="0"/>
              <a:t>The opening of these sustainable transport links allow for pedestrians and cyclists to access the site from Dane O’Coys to the south, as well as from the Avanti Meadows and St Michaels Hurst side of the site (east).</a:t>
            </a:r>
          </a:p>
        </p:txBody>
      </p:sp>
    </p:spTree>
    <p:extLst>
      <p:ext uri="{BB962C8B-B14F-4D97-AF65-F5344CB8AC3E}">
        <p14:creationId xmlns:p14="http://schemas.microsoft.com/office/powerpoint/2010/main" val="143835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BC6E-C291-18ED-F0B3-74072FCCF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44133-EC58-98B9-68D4-A56187B9E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1766E-2DAE-384B-2803-ECBF6477814F}"/>
              </a:ext>
            </a:extLst>
          </p:cNvPr>
          <p:cNvSpPr>
            <a:spLocks noGrp="1"/>
          </p:cNvSpPr>
          <p:nvPr>
            <p:ph type="body" idx="1"/>
          </p:nvPr>
        </p:nvSpPr>
        <p:spPr/>
        <p:txBody>
          <a:bodyPr/>
          <a:lstStyle/>
          <a:p>
            <a:pPr marL="196796" indent="-196796" defTabSz="955579">
              <a:buFont typeface="Arial" panose="020B0604020202020204" pitchFamily="34" charset="0"/>
              <a:buChar char="•"/>
              <a:defRPr/>
            </a:pPr>
            <a:r>
              <a:rPr lang="en-GB" kern="100" dirty="0">
                <a:latin typeface="Calibri" panose="020F0502020204030204" pitchFamily="34" charset="0"/>
                <a:ea typeface="Calibri" panose="020F0502020204030204" pitchFamily="34" charset="0"/>
                <a:cs typeface="Times New Roman" panose="02020603050405020304" pitchFamily="18" charset="0"/>
              </a:rPr>
              <a:t>Unauthorised accessed in relation to the path/cycleway to the west of Parcels F &amp; G which leads out onto Dane O’Coys Road to the south.</a:t>
            </a:r>
          </a:p>
          <a:p>
            <a:pPr marL="196796" indent="-196796" defTabSz="955579">
              <a:buFont typeface="Arial" panose="020B0604020202020204" pitchFamily="34" charset="0"/>
              <a:buChar char="•"/>
              <a:defRPr/>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latin typeface="Calibri" panose="020F0502020204030204" pitchFamily="34" charset="0"/>
                <a:ea typeface="Calibri" panose="020F0502020204030204" pitchFamily="34" charset="0"/>
                <a:cs typeface="Times New Roman" panose="02020603050405020304" pitchFamily="18" charset="0"/>
              </a:rPr>
              <a:t>Concerns were raised regarding the width which could potentially be used for vehicular access. </a:t>
            </a:r>
          </a:p>
          <a:p>
            <a:pPr marL="196796" indent="-196796" defTabSz="955579">
              <a:buFont typeface="Arial" panose="020B0604020202020204" pitchFamily="34" charset="0"/>
              <a:buChar char="•"/>
              <a:defRPr/>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latin typeface="Calibri" panose="020F0502020204030204" pitchFamily="34" charset="0"/>
                <a:ea typeface="Calibri" panose="020F0502020204030204" pitchFamily="34" charset="0"/>
                <a:cs typeface="Times New Roman" panose="02020603050405020304" pitchFamily="18" charset="0"/>
              </a:rPr>
              <a:t>Since the last Community Forum, the Council has worked with the Consortium who agreed to install a bollard.</a:t>
            </a:r>
          </a:p>
          <a:p>
            <a:pPr marL="196796" indent="-196796" defTabSz="955579">
              <a:buFont typeface="Arial" panose="020B0604020202020204" pitchFamily="34" charset="0"/>
              <a:buChar char="•"/>
              <a:defRPr/>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latin typeface="Calibri" panose="020F0502020204030204" pitchFamily="34" charset="0"/>
                <a:ea typeface="Calibri" panose="020F0502020204030204" pitchFamily="34" charset="0"/>
                <a:cs typeface="Times New Roman" panose="02020603050405020304" pitchFamily="18" charset="0"/>
              </a:rPr>
              <a:t>The bollard is now in place and the path/cycleway now open.</a:t>
            </a:r>
            <a:endParaRPr lang="en-GB" dirty="0"/>
          </a:p>
        </p:txBody>
      </p:sp>
    </p:spTree>
    <p:extLst>
      <p:ext uri="{BB962C8B-B14F-4D97-AF65-F5344CB8AC3E}">
        <p14:creationId xmlns:p14="http://schemas.microsoft.com/office/powerpoint/2010/main" val="3719908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F79F3-CA93-D997-A8A2-1317592ED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CE3DC-10ED-94B1-1B66-ADE1C83E0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0F976-6EE2-8C88-E41A-E95A4055C4CD}"/>
              </a:ext>
            </a:extLst>
          </p:cNvPr>
          <p:cNvSpPr>
            <a:spLocks noGrp="1"/>
          </p:cNvSpPr>
          <p:nvPr>
            <p:ph type="body" idx="1"/>
          </p:nvPr>
        </p:nvSpPr>
        <p:spPr/>
        <p:txBody>
          <a:bodyPr/>
          <a:lstStyle/>
          <a:p>
            <a:pPr marL="196796" indent="-196796" defTabSz="955579">
              <a:buFont typeface="Arial" panose="020B0604020202020204" pitchFamily="34" charset="0"/>
              <a:buChar char="•"/>
              <a:defRPr/>
            </a:pPr>
            <a:r>
              <a:rPr lang="en-GB" kern="100" dirty="0">
                <a:ea typeface="Calibri" panose="020F0502020204030204" pitchFamily="34" charset="0"/>
                <a:cs typeface="Times New Roman" panose="02020603050405020304" pitchFamily="18" charset="0"/>
              </a:rPr>
              <a:t>Earlier in the year, unauthorised access to Parcel B27 (</a:t>
            </a:r>
            <a:r>
              <a:rPr lang="en-GB" kern="100" dirty="0" err="1">
                <a:ea typeface="Calibri" panose="020F0502020204030204" pitchFamily="34" charset="0"/>
                <a:cs typeface="Times New Roman" panose="02020603050405020304" pitchFamily="18" charset="0"/>
              </a:rPr>
              <a:t>Swinscoe</a:t>
            </a:r>
            <a:r>
              <a:rPr lang="en-GB" kern="100" dirty="0">
                <a:ea typeface="Calibri" panose="020F0502020204030204" pitchFamily="34" charset="0"/>
                <a:cs typeface="Times New Roman" panose="02020603050405020304" pitchFamily="18" charset="0"/>
              </a:rPr>
              <a:t> Close) in the Western Neighbourhood from Dane O’Coys Road was made.</a:t>
            </a:r>
          </a:p>
          <a:p>
            <a:pPr marL="196796" indent="-196796" defTabSz="955579">
              <a:buFont typeface="Arial" panose="020B0604020202020204" pitchFamily="34" charset="0"/>
              <a:buChar char="•"/>
              <a:defRPr/>
            </a:pPr>
            <a:endParaRPr lang="en-GB" kern="100" dirty="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ea typeface="Calibri" panose="020F0502020204030204" pitchFamily="34" charset="0"/>
                <a:cs typeface="Times New Roman" panose="02020603050405020304" pitchFamily="18" charset="0"/>
              </a:rPr>
              <a:t>At the last Community Forum, residents were updated to advise that a post &amp; rail fence had been installed and a raised earth barrier to prevent unauthorised access.</a:t>
            </a:r>
          </a:p>
          <a:p>
            <a:pPr marL="196796" indent="-196796" defTabSz="955579">
              <a:buFont typeface="Arial" panose="020B0604020202020204" pitchFamily="34" charset="0"/>
              <a:buChar char="•"/>
              <a:defRPr/>
            </a:pPr>
            <a:endParaRPr lang="en-GB" kern="100" dirty="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ea typeface="Calibri" panose="020F0502020204030204" pitchFamily="34" charset="0"/>
                <a:cs typeface="Times New Roman" panose="02020603050405020304" pitchFamily="18" charset="0"/>
              </a:rPr>
              <a:t>Some larger trees in the area that have failed will be replaced in season.</a:t>
            </a:r>
          </a:p>
          <a:p>
            <a:pPr marL="196796" indent="-196796" defTabSz="955579">
              <a:buFont typeface="Arial" panose="020B0604020202020204" pitchFamily="34" charset="0"/>
              <a:buChar char="•"/>
              <a:defRPr/>
            </a:pPr>
            <a:endParaRPr lang="en-GB" kern="100" dirty="0">
              <a:ea typeface="Calibri" panose="020F0502020204030204" pitchFamily="34" charset="0"/>
              <a:cs typeface="Times New Roman" panose="02020603050405020304" pitchFamily="18" charset="0"/>
            </a:endParaRPr>
          </a:p>
          <a:p>
            <a:pPr marL="196796" indent="-196796" defTabSz="955579">
              <a:buFont typeface="Arial" panose="020B0604020202020204" pitchFamily="34" charset="0"/>
              <a:buChar char="•"/>
              <a:defRPr/>
            </a:pPr>
            <a:r>
              <a:rPr lang="en-GB" kern="100" dirty="0">
                <a:ea typeface="Calibri" panose="020F0502020204030204" pitchFamily="34" charset="0"/>
                <a:cs typeface="Times New Roman" panose="02020603050405020304" pitchFamily="18" charset="0"/>
              </a:rPr>
              <a:t>A further footpath from the south-western corner of </a:t>
            </a:r>
            <a:r>
              <a:rPr lang="en-GB" kern="100" dirty="0" err="1">
                <a:ea typeface="Calibri" panose="020F0502020204030204" pitchFamily="34" charset="0"/>
                <a:cs typeface="Times New Roman" panose="02020603050405020304" pitchFamily="18" charset="0"/>
              </a:rPr>
              <a:t>Swinsoe</a:t>
            </a:r>
            <a:r>
              <a:rPr lang="en-GB" kern="100" dirty="0">
                <a:ea typeface="Calibri" panose="020F0502020204030204" pitchFamily="34" charset="0"/>
                <a:cs typeface="Times New Roman" panose="02020603050405020304" pitchFamily="18" charset="0"/>
              </a:rPr>
              <a:t> Close leading onto Dane O’Coys Road has been installed. The Council, together with the Highway Authority, agree that this is acceptable. </a:t>
            </a:r>
          </a:p>
        </p:txBody>
      </p:sp>
    </p:spTree>
    <p:extLst>
      <p:ext uri="{BB962C8B-B14F-4D97-AF65-F5344CB8AC3E}">
        <p14:creationId xmlns:p14="http://schemas.microsoft.com/office/powerpoint/2010/main" val="448198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316B-5FC7-F07F-C97E-3B97C5737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CC515-5B5C-8E08-BC62-4C6F694F3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9E9C9-D486-6FE8-8AE9-773E76142036}"/>
              </a:ext>
            </a:extLst>
          </p:cNvPr>
          <p:cNvSpPr>
            <a:spLocks noGrp="1"/>
          </p:cNvSpPr>
          <p:nvPr>
            <p:ph type="body" idx="1"/>
          </p:nvPr>
        </p:nvSpPr>
        <p:spPr/>
        <p:txBody>
          <a:bodyPr/>
          <a:lstStyle/>
          <a:p>
            <a:pPr>
              <a:lnSpc>
                <a:spcPct val="107000"/>
              </a:lnSpc>
              <a:spcAft>
                <a:spcPts val="836"/>
              </a:spcAft>
            </a:pPr>
            <a:r>
              <a:rPr lang="en-GB" kern="100" dirty="0">
                <a:ea typeface="Calibri" panose="020F0502020204030204" pitchFamily="34" charset="0"/>
                <a:cs typeface="Times New Roman" panose="02020603050405020304" pitchFamily="18" charset="0"/>
              </a:rPr>
              <a:t>Parcels B &amp; C </a:t>
            </a:r>
          </a:p>
          <a:p>
            <a:pPr marL="196796" indent="-196796">
              <a:lnSpc>
                <a:spcPct val="107000"/>
              </a:lnSpc>
              <a:spcAft>
                <a:spcPts val="836"/>
              </a:spcAft>
              <a:buFont typeface="Arial" panose="020B0604020202020204" pitchFamily="34" charset="0"/>
              <a:buChar char="•"/>
            </a:pPr>
            <a:r>
              <a:rPr lang="en-GB" kern="100" dirty="0">
                <a:ea typeface="Calibri" panose="020F0502020204030204" pitchFamily="34" charset="0"/>
                <a:cs typeface="Times New Roman" panose="02020603050405020304" pitchFamily="18" charset="0"/>
              </a:rPr>
              <a:t>Located to the east of Foxdells Lane and north of Rye Street.</a:t>
            </a:r>
          </a:p>
          <a:p>
            <a:pPr marL="196796" indent="-196796">
              <a:lnSpc>
                <a:spcPct val="107000"/>
              </a:lnSpc>
              <a:spcAft>
                <a:spcPts val="836"/>
              </a:spcAft>
              <a:buFont typeface="Arial" panose="020B0604020202020204" pitchFamily="34" charset="0"/>
              <a:buChar char="•"/>
            </a:pPr>
            <a:endParaRPr lang="en-GB" sz="800" kern="100" dirty="0">
              <a:ea typeface="Calibri" panose="020F0502020204030204" pitchFamily="34" charset="0"/>
              <a:cs typeface="Times New Roman" panose="02020603050405020304" pitchFamily="18" charset="0"/>
            </a:endParaRPr>
          </a:p>
          <a:p>
            <a:pPr marL="196796" indent="-196796">
              <a:lnSpc>
                <a:spcPct val="107000"/>
              </a:lnSpc>
              <a:spcAft>
                <a:spcPts val="836"/>
              </a:spcAft>
              <a:buFont typeface="Arial" panose="020B0604020202020204" pitchFamily="34" charset="0"/>
              <a:buChar char="•"/>
            </a:pPr>
            <a:r>
              <a:rPr lang="en-GB" kern="100" dirty="0">
                <a:ea typeface="Calibri" panose="020F0502020204030204" pitchFamily="34" charset="0"/>
                <a:cs typeface="Times New Roman" panose="02020603050405020304" pitchFamily="18" charset="0"/>
              </a:rPr>
              <a:t>Taylor Wimpey are currently building out the housing development to this area of the site. </a:t>
            </a:r>
          </a:p>
          <a:p>
            <a:pPr marL="196796" indent="-196796">
              <a:lnSpc>
                <a:spcPct val="107000"/>
              </a:lnSpc>
              <a:spcAft>
                <a:spcPts val="836"/>
              </a:spcAft>
              <a:buFont typeface="Arial" panose="020B0604020202020204" pitchFamily="34" charset="0"/>
              <a:buChar char="•"/>
            </a:pPr>
            <a:endParaRPr lang="en-GB" sz="800" kern="100" dirty="0">
              <a:ea typeface="Calibri" panose="020F0502020204030204" pitchFamily="34" charset="0"/>
              <a:cs typeface="Times New Roman" panose="02020603050405020304" pitchFamily="18" charset="0"/>
            </a:endParaRPr>
          </a:p>
          <a:p>
            <a:pPr marL="196796" indent="-196796" defTabSz="629747">
              <a:lnSpc>
                <a:spcPct val="107000"/>
              </a:lnSpc>
              <a:spcAft>
                <a:spcPts val="836"/>
              </a:spcAft>
              <a:buFont typeface="Arial" panose="020B0604020202020204" pitchFamily="34" charset="0"/>
              <a:buChar char="•"/>
              <a:defRPr/>
            </a:pPr>
            <a:r>
              <a:rPr lang="en-GB" dirty="0">
                <a:latin typeface="Aptos" panose="020B0004020202020204" pitchFamily="34" charset="0"/>
                <a:ea typeface="Aptos" panose="020B0004020202020204" pitchFamily="34" charset="0"/>
                <a:cs typeface="Calibri" panose="020F0502020204030204" pitchFamily="34" charset="0"/>
              </a:rPr>
              <a:t>Myself and the Planning Compliance Officer have visited site and the surrounding area.</a:t>
            </a:r>
          </a:p>
          <a:p>
            <a:pPr marL="196796" indent="-196796" defTabSz="629747">
              <a:lnSpc>
                <a:spcPct val="107000"/>
              </a:lnSpc>
              <a:spcAft>
                <a:spcPts val="836"/>
              </a:spcAft>
              <a:buFont typeface="Arial" panose="020B0604020202020204" pitchFamily="34" charset="0"/>
              <a:buChar char="•"/>
              <a:defRPr/>
            </a:pPr>
            <a:endParaRPr lang="en-GB" sz="800" kern="100" dirty="0">
              <a:ea typeface="Calibri" panose="020F0502020204030204" pitchFamily="34" charset="0"/>
              <a:cs typeface="Times New Roman" panose="02020603050405020304" pitchFamily="18" charset="0"/>
            </a:endParaRPr>
          </a:p>
          <a:p>
            <a:pPr marL="196796" indent="-196796">
              <a:lnSpc>
                <a:spcPct val="107000"/>
              </a:lnSpc>
              <a:spcAft>
                <a:spcPts val="836"/>
              </a:spcAft>
              <a:buFont typeface="Arial" panose="020B0604020202020204" pitchFamily="34" charset="0"/>
              <a:buChar char="•"/>
            </a:pPr>
            <a:r>
              <a:rPr lang="en-GB" kern="100" dirty="0">
                <a:ea typeface="Calibri" panose="020F0502020204030204" pitchFamily="34" charset="0"/>
                <a:cs typeface="Times New Roman" panose="02020603050405020304" pitchFamily="18" charset="0"/>
              </a:rPr>
              <a:t>Spoil is moved around during build out which creates level changes in different areas. These are later restored when the spoil is removed, maintaining the correct levels. This is continually being reviewed.</a:t>
            </a:r>
          </a:p>
          <a:p>
            <a:pPr marL="196796" indent="-196796">
              <a:lnSpc>
                <a:spcPct val="107000"/>
              </a:lnSpc>
              <a:spcAft>
                <a:spcPts val="836"/>
              </a:spcAft>
              <a:buFont typeface="Arial" panose="020B0604020202020204" pitchFamily="34" charset="0"/>
              <a:buChar char="•"/>
            </a:pPr>
            <a:endParaRPr lang="en-GB" sz="800" kern="100" dirty="0">
              <a:ea typeface="Aptos" panose="020B0004020202020204" pitchFamily="34" charset="0"/>
              <a:cs typeface="Times New Roman" panose="02020603050405020304" pitchFamily="18" charset="0"/>
            </a:endParaRPr>
          </a:p>
          <a:p>
            <a:pPr marL="196796" indent="-196796">
              <a:buFont typeface="Arial" panose="020B0604020202020204" pitchFamily="34" charset="0"/>
              <a:buChar char="•"/>
            </a:pPr>
            <a:r>
              <a:rPr lang="en-GB" dirty="0">
                <a:ea typeface="Calibri" panose="020F0502020204030204" pitchFamily="34" charset="0"/>
                <a:cs typeface="Times New Roman" panose="02020603050405020304" pitchFamily="18" charset="0"/>
              </a:rPr>
              <a:t>The Consortium are responsible for the planting within the buffer zone upon completion of the build.</a:t>
            </a:r>
          </a:p>
        </p:txBody>
      </p:sp>
    </p:spTree>
    <p:extLst>
      <p:ext uri="{BB962C8B-B14F-4D97-AF65-F5344CB8AC3E}">
        <p14:creationId xmlns:p14="http://schemas.microsoft.com/office/powerpoint/2010/main" val="415278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75E5-76CE-89A5-1658-81E02A958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5BF0D-49C8-11C7-D858-598272D1B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FFFA0-7192-6D91-F4F2-8B7B6F0E74EC}"/>
              </a:ext>
            </a:extLst>
          </p:cNvPr>
          <p:cNvSpPr>
            <a:spLocks noGrp="1"/>
          </p:cNvSpPr>
          <p:nvPr>
            <p:ph type="body" idx="1"/>
          </p:nvPr>
        </p:nvSpPr>
        <p:spPr/>
        <p:txBody>
          <a:bodyPr/>
          <a:lstStyle/>
          <a:p>
            <a:pPr>
              <a:lnSpc>
                <a:spcPct val="107000"/>
              </a:lnSpc>
              <a:spcAft>
                <a:spcPts val="836"/>
              </a:spcAft>
            </a:pPr>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60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9747">
              <a:defRPr/>
            </a:pPr>
            <a:r>
              <a:rPr lang="en-GB" dirty="0"/>
              <a:t>Introductions for Cllrs, EHDC Officers: Sara Saunders (Head of Planning), Martin Plummer (Service Manager), Neil Button (Strategic Sites Team Leader), Ashley Ransome (Principal Planning Officer – BSN Lead), Jade Clifton-Brown (Deputy Team Leader), Lewis Grant (Planning Officer), HCC Highways, Community Trust and the four Developers.</a:t>
            </a:r>
            <a:endParaRPr lang="en-GB" strike="sngStrike" dirty="0"/>
          </a:p>
          <a:p>
            <a:endParaRPr lang="en-GB" dirty="0"/>
          </a:p>
        </p:txBody>
      </p:sp>
    </p:spTree>
    <p:extLst>
      <p:ext uri="{BB962C8B-B14F-4D97-AF65-F5344CB8AC3E}">
        <p14:creationId xmlns:p14="http://schemas.microsoft.com/office/powerpoint/2010/main" val="3461039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F5670-2720-8A34-5EB7-1A1B0D37E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C1C38-0D03-F9CE-9FC9-AF62BE5FB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7D9F2-26ED-DFFC-0C5C-33FA13378D25}"/>
              </a:ext>
            </a:extLst>
          </p:cNvPr>
          <p:cNvSpPr>
            <a:spLocks noGrp="1"/>
          </p:cNvSpPr>
          <p:nvPr>
            <p:ph type="body" idx="1"/>
          </p:nvPr>
        </p:nvSpPr>
        <p:spPr/>
        <p:txBody>
          <a:bodyPr/>
          <a:lstStyle/>
          <a:p>
            <a:pPr>
              <a:buNone/>
            </a:pPr>
            <a:r>
              <a:rPr lang="en-GB" dirty="0">
                <a:latin typeface="Aptos" panose="020B0004020202020204" pitchFamily="34" charset="0"/>
                <a:ea typeface="Aptos" panose="020B0004020202020204" pitchFamily="34" charset="0"/>
                <a:cs typeface="Calibri" panose="020F0502020204030204" pitchFamily="34" charset="0"/>
              </a:rPr>
              <a:t>Parcel D1 </a:t>
            </a:r>
          </a:p>
          <a:p>
            <a:pPr marL="196796" indent="-196796">
              <a:buFont typeface="Arial" panose="020B0604020202020204" pitchFamily="34" charset="0"/>
              <a:buChar char="•"/>
            </a:pPr>
            <a:r>
              <a:rPr lang="en-GB" dirty="0">
                <a:latin typeface="Aptos" panose="020B0004020202020204" pitchFamily="34" charset="0"/>
                <a:ea typeface="Aptos" panose="020B0004020202020204" pitchFamily="34" charset="0"/>
                <a:cs typeface="Calibri" panose="020F0502020204030204" pitchFamily="34" charset="0"/>
              </a:rPr>
              <a:t>Located to the north of Whitehall Lane and west of Foxdells Lane.</a:t>
            </a:r>
          </a:p>
          <a:p>
            <a:pPr marL="196796" indent="-196796">
              <a:buFont typeface="Arial" panose="020B0604020202020204" pitchFamily="34" charset="0"/>
              <a:buChar char="•"/>
            </a:pPr>
            <a:endParaRPr lang="en-GB" sz="800" dirty="0">
              <a:latin typeface="Aptos" panose="020B0004020202020204" pitchFamily="34" charset="0"/>
              <a:ea typeface="Aptos" panose="020B0004020202020204" pitchFamily="34" charset="0"/>
              <a:cs typeface="Calibri" panose="020F0502020204030204" pitchFamily="34" charset="0"/>
            </a:endParaRPr>
          </a:p>
          <a:p>
            <a:pPr marL="196796" indent="-196796">
              <a:buFont typeface="Arial" panose="020B0604020202020204" pitchFamily="34" charset="0"/>
              <a:buChar char="•"/>
            </a:pPr>
            <a:r>
              <a:rPr lang="en-GB" dirty="0">
                <a:latin typeface="Aptos" panose="020B0004020202020204" pitchFamily="34" charset="0"/>
                <a:ea typeface="Aptos" panose="020B0004020202020204" pitchFamily="34" charset="0"/>
                <a:cs typeface="Calibri" panose="020F0502020204030204" pitchFamily="34" charset="0"/>
              </a:rPr>
              <a:t>Concerns are raised regarding the land levels and buffer zone.</a:t>
            </a:r>
          </a:p>
          <a:p>
            <a:pPr marL="196796" indent="-196796">
              <a:buFont typeface="Arial" panose="020B0604020202020204" pitchFamily="34" charset="0"/>
              <a:buChar char="•"/>
            </a:pPr>
            <a:endParaRPr lang="en-GB" sz="800" dirty="0">
              <a:latin typeface="Aptos" panose="020B0004020202020204" pitchFamily="34" charset="0"/>
              <a:ea typeface="Aptos" panose="020B0004020202020204" pitchFamily="34" charset="0"/>
              <a:cs typeface="Calibri" panose="020F0502020204030204" pitchFamily="34" charset="0"/>
            </a:endParaRPr>
          </a:p>
          <a:p>
            <a:pPr marL="196796" indent="-196796">
              <a:buFont typeface="Arial" panose="020B0604020202020204" pitchFamily="34" charset="0"/>
              <a:buChar char="•"/>
            </a:pPr>
            <a:r>
              <a:rPr lang="en-GB" dirty="0">
                <a:latin typeface="Aptos" panose="020B0004020202020204" pitchFamily="34" charset="0"/>
                <a:ea typeface="Aptos" panose="020B0004020202020204" pitchFamily="34" charset="0"/>
                <a:cs typeface="Calibri" panose="020F0502020204030204" pitchFamily="34" charset="0"/>
              </a:rPr>
              <a:t>Myself and the Planning Compliance Officer have visited site and the surrounding area.</a:t>
            </a:r>
          </a:p>
          <a:p>
            <a:pPr marL="196796" indent="-196796">
              <a:buFont typeface="Arial" panose="020B0604020202020204" pitchFamily="34" charset="0"/>
              <a:buChar char="•"/>
            </a:pPr>
            <a:endParaRPr lang="en-GB" sz="800" dirty="0">
              <a:latin typeface="Aptos" panose="020B0004020202020204" pitchFamily="34" charset="0"/>
              <a:ea typeface="Aptos" panose="020B0004020202020204" pitchFamily="34" charset="0"/>
              <a:cs typeface="Calibri" panose="020F0502020204030204" pitchFamily="34" charset="0"/>
            </a:endParaRPr>
          </a:p>
          <a:p>
            <a:pPr marL="196796" indent="-196796">
              <a:buFont typeface="Arial" panose="020B0604020202020204" pitchFamily="34" charset="0"/>
              <a:buChar char="•"/>
            </a:pPr>
            <a:r>
              <a:rPr lang="en-GB" dirty="0">
                <a:latin typeface="Aptos" panose="020B0004020202020204" pitchFamily="34" charset="0"/>
                <a:ea typeface="Aptos" panose="020B0004020202020204" pitchFamily="34" charset="0"/>
                <a:cs typeface="Calibri" panose="020F0502020204030204" pitchFamily="34" charset="0"/>
              </a:rPr>
              <a:t>The land is currently being used for contractor parking and the storage of materials, so soil has been moved southwards to accommodate </a:t>
            </a:r>
            <a:r>
              <a:rPr lang="en-GB">
                <a:latin typeface="Aptos" panose="020B0004020202020204" pitchFamily="34" charset="0"/>
                <a:ea typeface="Aptos" panose="020B0004020202020204" pitchFamily="34" charset="0"/>
                <a:cs typeface="Calibri" panose="020F0502020204030204" pitchFamily="34" charset="0"/>
              </a:rPr>
              <a:t>this.</a:t>
            </a:r>
          </a:p>
          <a:p>
            <a:pPr marL="196796" indent="-196796">
              <a:buFont typeface="Arial" panose="020B0604020202020204" pitchFamily="34" charset="0"/>
              <a:buChar char="•"/>
            </a:pPr>
            <a:endParaRPr lang="en-GB" sz="800" dirty="0">
              <a:latin typeface="Aptos" panose="020B0004020202020204" pitchFamily="34" charset="0"/>
              <a:ea typeface="Aptos" panose="020B0004020202020204" pitchFamily="34" charset="0"/>
              <a:cs typeface="Calibri" panose="020F0502020204030204" pitchFamily="34" charset="0"/>
            </a:endParaRPr>
          </a:p>
          <a:p>
            <a:pPr marL="196796" indent="-196796">
              <a:buFont typeface="Arial" panose="020B0604020202020204" pitchFamily="34" charset="0"/>
              <a:buChar char="•"/>
            </a:pPr>
            <a:r>
              <a:rPr lang="en-GB" dirty="0">
                <a:latin typeface="Aptos" panose="020B0004020202020204" pitchFamily="34" charset="0"/>
                <a:cs typeface="Calibri" panose="020F0502020204030204" pitchFamily="34" charset="0"/>
              </a:rPr>
              <a:t>There is a live outline planning application with the Council. The existing and proposed land levels are to be assessed when considering this application.</a:t>
            </a:r>
            <a:endParaRPr lang="en-GB" dirty="0"/>
          </a:p>
        </p:txBody>
      </p:sp>
    </p:spTree>
    <p:extLst>
      <p:ext uri="{BB962C8B-B14F-4D97-AF65-F5344CB8AC3E}">
        <p14:creationId xmlns:p14="http://schemas.microsoft.com/office/powerpoint/2010/main" val="3862618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0CF9B-7EDE-D2AB-7C23-A3AA0082C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33AD4-9477-DACB-EB7E-6FF696121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B2A08-65C5-7D1A-D4CA-5F58F45ADFCE}"/>
              </a:ext>
            </a:extLst>
          </p:cNvPr>
          <p:cNvSpPr>
            <a:spLocks noGrp="1"/>
          </p:cNvSpPr>
          <p:nvPr>
            <p:ph type="body" idx="1"/>
          </p:nvPr>
        </p:nvSpPr>
        <p:spPr/>
        <p:txBody>
          <a:bodyPr/>
          <a:lstStyle/>
          <a:p>
            <a:pPr marL="196796" indent="-196796">
              <a:lnSpc>
                <a:spcPct val="107000"/>
              </a:lnSpc>
              <a:spcAft>
                <a:spcPts val="836"/>
              </a:spcAft>
              <a:buFont typeface="Arial" panose="020B0604020202020204" pitchFamily="34" charset="0"/>
              <a:buChar char="•"/>
            </a:pPr>
            <a:r>
              <a:rPr lang="en-GB" dirty="0"/>
              <a:t>A sign advertising Wickham Hall was located outside Avanti Brook Primary School on the corner of Newland Avenue and Wickham Hall Drive.</a:t>
            </a:r>
          </a:p>
          <a:p>
            <a:pPr marL="196796" indent="-196796">
              <a:lnSpc>
                <a:spcPct val="107000"/>
              </a:lnSpc>
              <a:spcAft>
                <a:spcPts val="836"/>
              </a:spcAft>
              <a:buFont typeface="Arial" panose="020B0604020202020204" pitchFamily="34" charset="0"/>
              <a:buChar char="•"/>
            </a:pPr>
            <a:r>
              <a:rPr lang="en-GB" dirty="0"/>
              <a:t>This obstructed pedestrian visibility.</a:t>
            </a:r>
          </a:p>
          <a:p>
            <a:pPr marL="196796" indent="-196796">
              <a:lnSpc>
                <a:spcPct val="107000"/>
              </a:lnSpc>
              <a:spcAft>
                <a:spcPts val="836"/>
              </a:spcAft>
              <a:buFont typeface="Arial" panose="020B0604020202020204" pitchFamily="34" charset="0"/>
              <a:buChar char="•"/>
            </a:pPr>
            <a:r>
              <a:rPr lang="en-GB" dirty="0"/>
              <a:t>The Council worked with Ellipsis, the project managers of the Consortium and owners of the land, and the owner of the sign. The sign was relocated within 24 hours.</a:t>
            </a:r>
          </a:p>
          <a:p>
            <a:pPr marL="196796" indent="-196796">
              <a:lnSpc>
                <a:spcPct val="107000"/>
              </a:lnSpc>
              <a:spcAft>
                <a:spcPts val="836"/>
              </a:spcAft>
              <a:buFont typeface="Arial" panose="020B0604020202020204" pitchFamily="34" charset="0"/>
              <a:buChar char="•"/>
            </a:pPr>
            <a:r>
              <a:rPr lang="en-GB" dirty="0"/>
              <a:t>Advertisement consent is required for the sign. The Council’s Planning Enforcement team has requested the submission of a formal application.</a:t>
            </a:r>
          </a:p>
        </p:txBody>
      </p:sp>
    </p:spTree>
    <p:extLst>
      <p:ext uri="{BB962C8B-B14F-4D97-AF65-F5344CB8AC3E}">
        <p14:creationId xmlns:p14="http://schemas.microsoft.com/office/powerpoint/2010/main" val="604066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2C2C7-7E49-ABE7-005B-EF01394C3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EB80F-1E59-A44F-F928-4DC0F678F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9932D-839B-BE77-942D-1C679463036A}"/>
              </a:ext>
            </a:extLst>
          </p:cNvPr>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3866364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3561-14E2-7D71-B3B8-68552E192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CC0AD-59C0-D3D3-4F0B-F1544F481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8232E-C214-B819-57FA-6773A8C19804}"/>
              </a:ext>
            </a:extLst>
          </p:cNvPr>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2764309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560E3BC-486A-39AF-7D5B-E819F468B776}"/>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D07FD1B0-7B99-B3EA-56A8-1D22110078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Board – act as trustees</a:t>
            </a:r>
          </a:p>
          <a:p>
            <a:endParaRPr lang="en-GB" altLang="en-US"/>
          </a:p>
          <a:p>
            <a:r>
              <a:rPr lang="en-GB" altLang="en-US"/>
              <a:t>In practice also a mechanism for collaboration, communication and accountability</a:t>
            </a:r>
          </a:p>
          <a:p>
            <a:endParaRPr lang="en-GB" altLang="en-US"/>
          </a:p>
          <a:p>
            <a:r>
              <a:rPr lang="en-GB" altLang="en-US"/>
              <a:t>A place to define strategy but also to take opportunities</a:t>
            </a:r>
          </a:p>
          <a:p>
            <a:endParaRPr lang="en-GB" altLang="en-US"/>
          </a:p>
          <a:p>
            <a:r>
              <a:rPr lang="en-GB" altLang="en-US"/>
              <a:t>VCS to include possible specialists – the Wildlife Trust?</a:t>
            </a:r>
          </a:p>
          <a:p>
            <a:endParaRPr lang="en-GB" altLang="en-US"/>
          </a:p>
          <a:p>
            <a:r>
              <a:rPr lang="en-GB" altLang="en-US"/>
              <a:t>Who else could / should be involved? Are there missing groups here?</a:t>
            </a:r>
          </a:p>
          <a:p>
            <a:endParaRPr lang="en-GB" altLang="en-US"/>
          </a:p>
          <a:p>
            <a:endParaRPr lang="en-GB" altLang="en-US"/>
          </a:p>
        </p:txBody>
      </p:sp>
      <p:sp>
        <p:nvSpPr>
          <p:cNvPr id="4100" name="Slide Number Placeholder 3">
            <a:extLst>
              <a:ext uri="{FF2B5EF4-FFF2-40B4-BE49-F238E27FC236}">
                <a16:creationId xmlns:a16="http://schemas.microsoft.com/office/drawing/2014/main" id="{7513CF80-28DD-6982-C2D3-36479E780B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6B15FD-B099-4ED2-8E50-22A393706CF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6059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3310242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BD34A-C0C1-440C-8B8E-235A902982DC}" type="slidenum">
              <a:rPr lang="en-GB" smtClean="0"/>
              <a:t>52</a:t>
            </a:fld>
            <a:endParaRPr lang="en-GB"/>
          </a:p>
        </p:txBody>
      </p:sp>
    </p:spTree>
    <p:extLst>
      <p:ext uri="{BB962C8B-B14F-4D97-AF65-F5344CB8AC3E}">
        <p14:creationId xmlns:p14="http://schemas.microsoft.com/office/powerpoint/2010/main" val="428906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BD34A-C0C1-440C-8B8E-235A902982DC}" type="slidenum">
              <a:rPr lang="en-GB" smtClean="0"/>
              <a:t>53</a:t>
            </a:fld>
            <a:endParaRPr lang="en-GB"/>
          </a:p>
        </p:txBody>
      </p:sp>
    </p:spTree>
    <p:extLst>
      <p:ext uri="{BB962C8B-B14F-4D97-AF65-F5344CB8AC3E}">
        <p14:creationId xmlns:p14="http://schemas.microsoft.com/office/powerpoint/2010/main" val="2586156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BD34A-C0C1-440C-8B8E-235A902982DC}" type="slidenum">
              <a:rPr lang="en-GB" smtClean="0"/>
              <a:t>54</a:t>
            </a:fld>
            <a:endParaRPr lang="en-GB"/>
          </a:p>
        </p:txBody>
      </p:sp>
    </p:spTree>
    <p:extLst>
      <p:ext uri="{BB962C8B-B14F-4D97-AF65-F5344CB8AC3E}">
        <p14:creationId xmlns:p14="http://schemas.microsoft.com/office/powerpoint/2010/main" val="779023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BD34A-C0C1-440C-8B8E-235A902982DC}" type="slidenum">
              <a:rPr lang="en-GB" smtClean="0"/>
              <a:t>55</a:t>
            </a:fld>
            <a:endParaRPr lang="en-GB"/>
          </a:p>
        </p:txBody>
      </p:sp>
    </p:spTree>
    <p:extLst>
      <p:ext uri="{BB962C8B-B14F-4D97-AF65-F5344CB8AC3E}">
        <p14:creationId xmlns:p14="http://schemas.microsoft.com/office/powerpoint/2010/main" val="167739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428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5BD34A-C0C1-440C-8B8E-235A902982DC}" type="slidenum">
              <a:rPr lang="en-GB" smtClean="0"/>
              <a:t>56</a:t>
            </a:fld>
            <a:endParaRPr lang="en-GB"/>
          </a:p>
        </p:txBody>
      </p:sp>
    </p:spTree>
    <p:extLst>
      <p:ext uri="{BB962C8B-B14F-4D97-AF65-F5344CB8AC3E}">
        <p14:creationId xmlns:p14="http://schemas.microsoft.com/office/powerpoint/2010/main" val="71602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planning process can sometimes be impenetrable and confusing, and we understand that development proposals can cause concerns and provoke questions and sometimes tempers get raised and meetings get heated.  We have therefore set a series of rules for everybody attending the Community Forums. These are to ensure that everyone feels able to participate.</a:t>
            </a:r>
          </a:p>
          <a:p>
            <a:endParaRPr lang="en-GB" dirty="0"/>
          </a:p>
          <a:p>
            <a:r>
              <a:rPr lang="en-GB" i="1" dirty="0">
                <a:ea typeface="Times New Roman" panose="02020603050405020304" pitchFamily="18" charset="0"/>
              </a:rPr>
              <a:t>We want as many people as possible to attend and know about the forums - </a:t>
            </a:r>
            <a:r>
              <a:rPr lang="en-GB" dirty="0"/>
              <a:t>We will be taking pictures of the event to publish on the Council’s website for others who are unable to attend the session this evening, and to promote future Forums with the wider community. If you do not wish to be photographed please let one of the team know, </a:t>
            </a:r>
            <a:r>
              <a:rPr lang="en-GB" i="1" dirty="0">
                <a:ea typeface="Times New Roman" panose="02020603050405020304" pitchFamily="18" charset="0"/>
              </a:rPr>
              <a:t>and likewise if you would like to contribute, also let us know. </a:t>
            </a:r>
            <a:endParaRPr lang="en-GB" dirty="0"/>
          </a:p>
        </p:txBody>
      </p:sp>
    </p:spTree>
    <p:extLst>
      <p:ext uri="{BB962C8B-B14F-4D97-AF65-F5344CB8AC3E}">
        <p14:creationId xmlns:p14="http://schemas.microsoft.com/office/powerpoint/2010/main" val="346055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6"/>
              </a:spcAft>
            </a:pPr>
            <a:r>
              <a:rPr lang="en-GB" dirty="0">
                <a:ea typeface="Times New Roman" panose="02020603050405020304" pitchFamily="18" charset="0"/>
              </a:rPr>
              <a:t>It’s important to us that your views are recorded and shared, both with this group, but also with other community forums as they emerge, and with other groups, to share approaches and bring as much value as we can to these. </a:t>
            </a:r>
          </a:p>
          <a:p>
            <a:pPr>
              <a:lnSpc>
                <a:spcPct val="107000"/>
              </a:lnSpc>
              <a:spcAft>
                <a:spcPts val="836"/>
              </a:spcAft>
            </a:pPr>
            <a:endParaRPr lang="en-GB" dirty="0">
              <a:ea typeface="Times New Roman" panose="02020603050405020304" pitchFamily="18" charset="0"/>
            </a:endParaRPr>
          </a:p>
          <a:p>
            <a:pPr>
              <a:lnSpc>
                <a:spcPct val="107000"/>
              </a:lnSpc>
              <a:spcAft>
                <a:spcPts val="836"/>
              </a:spcAft>
            </a:pPr>
            <a:r>
              <a:rPr lang="en-GB" dirty="0">
                <a:ea typeface="Times New Roman" panose="02020603050405020304" pitchFamily="18" charset="0"/>
              </a:rPr>
              <a:t>So we’ll be capturing key issues, opportunities and comments in a tracker, both through the forums, and any shared with us through the community forums email address.  </a:t>
            </a:r>
          </a:p>
          <a:p>
            <a:pPr>
              <a:lnSpc>
                <a:spcPct val="107000"/>
              </a:lnSpc>
              <a:spcAft>
                <a:spcPts val="836"/>
              </a:spcAft>
            </a:pPr>
            <a:endParaRPr lang="en-GB" dirty="0">
              <a:ea typeface="Calibri" panose="020F0502020204030204" pitchFamily="34" charset="0"/>
              <a:cs typeface="Times New Roman" panose="02020603050405020304" pitchFamily="18" charset="0"/>
            </a:endParaRPr>
          </a:p>
          <a:p>
            <a:pPr>
              <a:lnSpc>
                <a:spcPct val="107000"/>
              </a:lnSpc>
              <a:spcAft>
                <a:spcPts val="836"/>
              </a:spcAft>
            </a:pPr>
            <a:r>
              <a:rPr lang="en-GB" dirty="0">
                <a:ea typeface="Calibri" panose="020F0502020204030204" pitchFamily="34" charset="0"/>
                <a:cs typeface="Times New Roman" panose="02020603050405020304" pitchFamily="18" charset="0"/>
              </a:rPr>
              <a:t>If you or someone you know has any specific issues, opportunities or questions you would like to raise, please share these with us at the Forums, or email us at </a:t>
            </a:r>
            <a:r>
              <a:rPr lang="en-GB" u="sng"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community.forum@eastherts.gov.uk</a:t>
            </a:r>
            <a:r>
              <a:rPr lang="en-GB" dirty="0">
                <a:ea typeface="Calibri" panose="020F0502020204030204" pitchFamily="34" charset="0"/>
                <a:cs typeface="Times New Roman" panose="02020603050405020304" pitchFamily="18" charset="0"/>
              </a:rPr>
              <a:t>.</a:t>
            </a:r>
          </a:p>
          <a:p>
            <a:pPr>
              <a:lnSpc>
                <a:spcPct val="107000"/>
              </a:lnSpc>
              <a:spcAft>
                <a:spcPts val="836"/>
              </a:spcAft>
            </a:pPr>
            <a:endParaRPr lang="en-GB" dirty="0">
              <a:ea typeface="Calibri" panose="020F0502020204030204" pitchFamily="34" charset="0"/>
              <a:cs typeface="Times New Roman" panose="02020603050405020304" pitchFamily="18" charset="0"/>
            </a:endParaRPr>
          </a:p>
          <a:p>
            <a:pPr>
              <a:lnSpc>
                <a:spcPct val="107000"/>
              </a:lnSpc>
              <a:spcAft>
                <a:spcPts val="836"/>
              </a:spcAft>
            </a:pPr>
            <a:r>
              <a:rPr lang="en-GB" dirty="0">
                <a:ea typeface="Calibri" panose="020F0502020204030204" pitchFamily="34" charset="0"/>
                <a:cs typeface="Times New Roman" panose="02020603050405020304" pitchFamily="18" charset="0"/>
              </a:rPr>
              <a:t>If your comment doesn’t make it to us in time (normally 1 week in advance), and is not addressed at the upcoming Forum, it will be at the next one, and may also be included in the </a:t>
            </a:r>
            <a:r>
              <a:rPr lang="en-GB" b="1" u="sng" dirty="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FAQs</a:t>
            </a:r>
            <a:r>
              <a:rPr lang="en-GB" dirty="0">
                <a:ea typeface="Calibri" panose="020F0502020204030204" pitchFamily="34" charset="0"/>
                <a:cs typeface="Calibri" panose="020F0502020204030204" pitchFamily="34" charset="0"/>
              </a:rPr>
              <a:t>.</a:t>
            </a:r>
            <a:r>
              <a:rPr lang="en-GB"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78164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0BF7C-FC8F-A06C-BAC4-45B657785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FD59F-4CF9-7508-1966-9E7A8D540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01768-8DC8-3168-0CCF-372AF9039C1C}"/>
              </a:ext>
            </a:extLst>
          </p:cNvPr>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114801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Newland Avenue</a:t>
            </a:r>
          </a:p>
        </p:txBody>
      </p:sp>
      <p:sp>
        <p:nvSpPr>
          <p:cNvPr id="4" name="Slide Number Placeholder 3"/>
          <p:cNvSpPr>
            <a:spLocks noGrp="1"/>
          </p:cNvSpPr>
          <p:nvPr>
            <p:ph type="sldNum" sz="quarter" idx="5"/>
          </p:nvPr>
        </p:nvSpPr>
        <p:spPr/>
        <p:txBody>
          <a:bodyPr/>
          <a:lstStyle/>
          <a:p>
            <a:fld id="{F508D675-287D-483C-A1EA-57F3E8514ECA}" type="slidenum">
              <a:rPr lang="en-GB" smtClean="0"/>
              <a:t>8</a:t>
            </a:fld>
            <a:endParaRPr lang="en-GB"/>
          </a:p>
        </p:txBody>
      </p:sp>
    </p:spTree>
    <p:extLst>
      <p:ext uri="{BB962C8B-B14F-4D97-AF65-F5344CB8AC3E}">
        <p14:creationId xmlns:p14="http://schemas.microsoft.com/office/powerpoint/2010/main" val="135527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Sandford Drive, with Newman Close off it.  Right: Bowman Street</a:t>
            </a:r>
          </a:p>
        </p:txBody>
      </p:sp>
      <p:sp>
        <p:nvSpPr>
          <p:cNvPr id="4" name="Slide Number Placeholder 3"/>
          <p:cNvSpPr>
            <a:spLocks noGrp="1"/>
          </p:cNvSpPr>
          <p:nvPr>
            <p:ph type="sldNum" sz="quarter" idx="5"/>
          </p:nvPr>
        </p:nvSpPr>
        <p:spPr/>
        <p:txBody>
          <a:bodyPr/>
          <a:lstStyle/>
          <a:p>
            <a:fld id="{F508D675-287D-483C-A1EA-57F3E8514ECA}" type="slidenum">
              <a:rPr lang="en-GB" smtClean="0"/>
              <a:t>9</a:t>
            </a:fld>
            <a:endParaRPr lang="en-GB"/>
          </a:p>
        </p:txBody>
      </p:sp>
    </p:spTree>
    <p:extLst>
      <p:ext uri="{BB962C8B-B14F-4D97-AF65-F5344CB8AC3E}">
        <p14:creationId xmlns:p14="http://schemas.microsoft.com/office/powerpoint/2010/main" val="58495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03AF-18AF-3BEE-6E30-515B25374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E51DC7-BD8D-3069-BA04-3927B45A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C5086D-DCE9-F77B-4341-15B459F71860}"/>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04FDF30F-9BC8-5EE8-9FB3-B06D63EDDD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241F9-9406-3E4C-4501-3AC96EB5FA6A}"/>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418570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0CE1-D37D-23D2-EAE3-48F1E04FBD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AC78EF-4D74-4D67-0BE1-0CCFB0BAC0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5A5848-0E5D-2DAC-DD05-BF1BC59128AB}"/>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8AB1FA2B-FA82-561A-88BC-CD2A5599F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8042C9-87CB-1664-2DE6-C1832865A892}"/>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323781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3197AC-FF40-CD87-5937-4E6539597B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313BC9-0BC4-BDDF-4631-B2758F9E9D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3930E2-6B5A-9D7D-6DC8-8A98CD106ADD}"/>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BD69481F-51C7-03E5-003D-CF6E40AE3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14C2CF-EBA2-9051-6D54-47BE45581590}"/>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17418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36864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vert="horz" lIns="91440" tIns="45720" rIns="91440" bIns="45720" rtlCol="0" anchor="b">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vert="horz" lIns="91440" tIns="45720" rIns="91440" bIns="45720" rtlCol="0">
            <a:normAutofit/>
          </a:bodyPr>
          <a:lstStyle>
            <a:lvl1pPr marL="0" indent="0">
              <a:buNone/>
              <a:defRPr lang="en-US" sz="2000"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E38EAEAF-D16E-446F-97F9-D23FB245CB45}" type="datetime1">
              <a:rPr lang="en-US" smtClean="0"/>
              <a:t>11/20/2025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009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415979-091A-4302-A385-56FC1CE52E32}" type="datetime1">
              <a:rPr lang="en-US" smtClean="0"/>
              <a:t>11/20/2025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53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AC9378AD-A6D7-4162-BB5C-47C49B2E145B}" type="datetime1">
              <a:rPr lang="en-US" smtClean="0"/>
              <a:t>11/20/2025</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4568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7455-C9C9-3A6C-9825-B1DE05B086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367957-8072-8D4B-D3E0-3983C3B2BC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BF32ED-8FE7-9CFE-9E72-FFCB12BBB14B}"/>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B931C5E2-FE09-14C7-E419-944460FFC5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51C516-5542-4832-B59C-4D57031764C3}"/>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366762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F792-AFC9-25E3-6AA0-E7855DE457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7F320F-22CE-63F7-07AB-D9E858972B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F137F-EFC6-463A-769D-2FA89B8858FE}"/>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B762F42C-FF10-A78F-A884-F0D32BFB60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A690D8-5B34-D786-45A9-4FE962C4AC8F}"/>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231370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3553-F75F-2E30-2B05-A74C19405B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2A2F0A-C39C-380D-7AA0-66239A97C5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4BA922-84F8-ACC6-F415-2BC273CA31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BD700A-BB31-5012-0F01-727EEA0EAC55}"/>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6" name="Footer Placeholder 5">
            <a:extLst>
              <a:ext uri="{FF2B5EF4-FFF2-40B4-BE49-F238E27FC236}">
                <a16:creationId xmlns:a16="http://schemas.microsoft.com/office/drawing/2014/main" id="{9C74C9A5-3230-A128-EBE8-3FF29B5372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E1F53F-7040-299B-B94A-8E7D863F6836}"/>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181477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8423-8FDC-0193-CF49-8D580F09B4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C9E372-2F70-2AF6-DEE0-438ACA333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22937-0BE4-464B-C3F1-C5541426A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D5A95F-380E-DDBD-3659-00AC0EE851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982E00-DA67-39F0-BE36-0EE535F88D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F132AF-1601-A30F-F5C8-B30D91A6A390}"/>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8" name="Footer Placeholder 7">
            <a:extLst>
              <a:ext uri="{FF2B5EF4-FFF2-40B4-BE49-F238E27FC236}">
                <a16:creationId xmlns:a16="http://schemas.microsoft.com/office/drawing/2014/main" id="{C70E3D8A-893B-34D2-9DE5-8D0D12EA31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CB06B9-840F-2AB2-5BAA-C983D2150C8F}"/>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337065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9DA6-A492-175F-669A-CA05875E1E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DD3165-AA4E-4592-2210-3C2E8E4EF309}"/>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4" name="Footer Placeholder 3">
            <a:extLst>
              <a:ext uri="{FF2B5EF4-FFF2-40B4-BE49-F238E27FC236}">
                <a16:creationId xmlns:a16="http://schemas.microsoft.com/office/drawing/2014/main" id="{5BD68FF7-808F-CBFF-73A3-10A4755DB0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08962D-B797-9A60-DB42-4F4EDB8FF425}"/>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338617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73C98-1AD3-451F-23F1-805BCA8ED55C}"/>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3" name="Footer Placeholder 2">
            <a:extLst>
              <a:ext uri="{FF2B5EF4-FFF2-40B4-BE49-F238E27FC236}">
                <a16:creationId xmlns:a16="http://schemas.microsoft.com/office/drawing/2014/main" id="{D4E40328-6580-2379-DEB1-59B69B5B84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835C8A-0E9B-94EE-596E-A91DE812D80D}"/>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187210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7DED-71A2-34B6-4BB2-4FA22E176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FC8C5C-2140-E07C-5D04-9A902959E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4CE157-E973-C7C0-3ACB-963CF038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072E4-4F8E-6042-9ADA-59BC55E85B06}"/>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6" name="Footer Placeholder 5">
            <a:extLst>
              <a:ext uri="{FF2B5EF4-FFF2-40B4-BE49-F238E27FC236}">
                <a16:creationId xmlns:a16="http://schemas.microsoft.com/office/drawing/2014/main" id="{2F93E868-2CFD-A44F-D81C-4A953C0EE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6A0DAC-EA7F-05E0-EC5D-C89487FF0FE6}"/>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7902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1DC4C-8F40-57D5-4E7E-FA0BD57E8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9C2DC3-5B2A-4227-9505-9F0D0C877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20F483-6020-8873-AD4F-24E382DDD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7F72E-4CEE-24C6-169C-8F85FE00B4E9}"/>
              </a:ext>
            </a:extLst>
          </p:cNvPr>
          <p:cNvSpPr>
            <a:spLocks noGrp="1"/>
          </p:cNvSpPr>
          <p:nvPr>
            <p:ph type="dt" sz="half" idx="10"/>
          </p:nvPr>
        </p:nvSpPr>
        <p:spPr/>
        <p:txBody>
          <a:bodyPr/>
          <a:lstStyle/>
          <a:p>
            <a:fld id="{6F85D87D-A46E-4934-9A3C-750F8635BECC}" type="datetimeFigureOut">
              <a:rPr lang="en-GB" smtClean="0"/>
              <a:t>20/11/2025</a:t>
            </a:fld>
            <a:endParaRPr lang="en-GB"/>
          </a:p>
        </p:txBody>
      </p:sp>
      <p:sp>
        <p:nvSpPr>
          <p:cNvPr id="6" name="Footer Placeholder 5">
            <a:extLst>
              <a:ext uri="{FF2B5EF4-FFF2-40B4-BE49-F238E27FC236}">
                <a16:creationId xmlns:a16="http://schemas.microsoft.com/office/drawing/2014/main" id="{124D715D-1034-48E1-FEA7-D5A989EC9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A05768-0874-2C7F-53A4-63387C64629D}"/>
              </a:ext>
            </a:extLst>
          </p:cNvPr>
          <p:cNvSpPr>
            <a:spLocks noGrp="1"/>
          </p:cNvSpPr>
          <p:nvPr>
            <p:ph type="sldNum" sz="quarter" idx="12"/>
          </p:nvPr>
        </p:nvSpPr>
        <p:spPr/>
        <p:txBody>
          <a:bodyPr/>
          <a:lstStyle/>
          <a:p>
            <a:fld id="{6ECDCCF5-49ED-4212-93FA-5F3D84A72D25}" type="slidenum">
              <a:rPr lang="en-GB" smtClean="0"/>
              <a:t>‹#›</a:t>
            </a:fld>
            <a:endParaRPr lang="en-GB"/>
          </a:p>
        </p:txBody>
      </p:sp>
    </p:spTree>
    <p:extLst>
      <p:ext uri="{BB962C8B-B14F-4D97-AF65-F5344CB8AC3E}">
        <p14:creationId xmlns:p14="http://schemas.microsoft.com/office/powerpoint/2010/main" val="199062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0AB8-AAAB-B564-03F6-252D6CB54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AB76A0-72C4-ABF8-D53B-1355A7B4D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437F7-F421-5450-2F2E-116A7E61A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85D87D-A46E-4934-9A3C-750F8635BECC}" type="datetimeFigureOut">
              <a:rPr lang="en-GB" smtClean="0"/>
              <a:t>20/11/2025</a:t>
            </a:fld>
            <a:endParaRPr lang="en-GB"/>
          </a:p>
        </p:txBody>
      </p:sp>
      <p:sp>
        <p:nvSpPr>
          <p:cNvPr id="5" name="Footer Placeholder 4">
            <a:extLst>
              <a:ext uri="{FF2B5EF4-FFF2-40B4-BE49-F238E27FC236}">
                <a16:creationId xmlns:a16="http://schemas.microsoft.com/office/drawing/2014/main" id="{06EB5805-351E-3782-3F79-CDE16F180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92410EF-927C-F9C5-6FF5-F7D212CFA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CDCCF5-49ED-4212-93FA-5F3D84A72D25}" type="slidenum">
              <a:rPr lang="en-GB" smtClean="0"/>
              <a:t>‹#›</a:t>
            </a:fld>
            <a:endParaRPr lang="en-GB"/>
          </a:p>
        </p:txBody>
      </p:sp>
    </p:spTree>
    <p:extLst>
      <p:ext uri="{BB962C8B-B14F-4D97-AF65-F5344CB8AC3E}">
        <p14:creationId xmlns:p14="http://schemas.microsoft.com/office/powerpoint/2010/main" val="153695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community.forum@eastherts.gov.uk"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community.forum@eastherts.gov.uk"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community.forum@eastherts.gov.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eastherts.gov.uk/preview-link/node/24887/3bdfe885-8668-40d8-a7eb-a147ed3d514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A423F5-4F2D-2C35-760F-3EE9716793EA}"/>
              </a:ext>
            </a:extLst>
          </p:cNvPr>
          <p:cNvPicPr>
            <a:picLocks noChangeAspect="1"/>
          </p:cNvPicPr>
          <p:nvPr/>
        </p:nvPicPr>
        <p:blipFill>
          <a:blip r:embed="rId3">
            <a:extLst>
              <a:ext uri="{28A0092B-C50C-407E-A947-70E740481C1C}">
                <a14:useLocalDpi xmlns:a14="http://schemas.microsoft.com/office/drawing/2010/main" val="0"/>
              </a:ext>
            </a:extLst>
          </a:blip>
          <a:srcRect t="9145" r="14638" b="4066"/>
          <a:stretch>
            <a:fillRect/>
          </a:stretch>
        </p:blipFill>
        <p:spPr>
          <a:xfrm>
            <a:off x="5366863" y="72847"/>
            <a:ext cx="6747311" cy="5145144"/>
          </a:xfrm>
          <a:prstGeom prst="rect">
            <a:avLst/>
          </a:prstGeom>
        </p:spPr>
      </p:pic>
      <p:sp>
        <p:nvSpPr>
          <p:cNvPr id="15"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text and colorful circles&#10;&#10;Description automatically generated">
            <a:extLst>
              <a:ext uri="{FF2B5EF4-FFF2-40B4-BE49-F238E27FC236}">
                <a16:creationId xmlns:a16="http://schemas.microsoft.com/office/drawing/2014/main" id="{8E51982D-AD7F-D3E6-E3F1-89301C4BA658}"/>
              </a:ext>
            </a:extLst>
          </p:cNvPr>
          <p:cNvPicPr>
            <a:picLocks noChangeAspect="1"/>
          </p:cNvPicPr>
          <p:nvPr/>
        </p:nvPicPr>
        <p:blipFill>
          <a:blip r:embed="rId4"/>
          <a:srcRect l="9746" t="18414" r="10012" b="19784"/>
          <a:stretch>
            <a:fillRect/>
          </a:stretch>
        </p:blipFill>
        <p:spPr>
          <a:xfrm>
            <a:off x="165370" y="1029394"/>
            <a:ext cx="4922416" cy="3232406"/>
          </a:xfrm>
          <a:prstGeom prst="rect">
            <a:avLst/>
          </a:prstGeom>
        </p:spPr>
      </p:pic>
      <p:sp>
        <p:nvSpPr>
          <p:cNvPr id="10" name="TextBox 9">
            <a:extLst>
              <a:ext uri="{FF2B5EF4-FFF2-40B4-BE49-F238E27FC236}">
                <a16:creationId xmlns:a16="http://schemas.microsoft.com/office/drawing/2014/main" id="{86693B9E-71C9-5223-744B-AB904C3CB1C8}"/>
              </a:ext>
            </a:extLst>
          </p:cNvPr>
          <p:cNvSpPr txBox="1"/>
          <p:nvPr/>
        </p:nvSpPr>
        <p:spPr>
          <a:xfrm>
            <a:off x="0" y="5271824"/>
            <a:ext cx="12192000" cy="1586485"/>
          </a:xfrm>
          <a:prstGeom prst="rect">
            <a:avLst/>
          </a:prstGeom>
          <a:solidFill>
            <a:srgbClr val="002060"/>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C2928A17-9B97-098F-8C4D-8C0D7008E6AD}"/>
              </a:ext>
            </a:extLst>
          </p:cNvPr>
          <p:cNvSpPr txBox="1"/>
          <p:nvPr/>
        </p:nvSpPr>
        <p:spPr>
          <a:xfrm>
            <a:off x="306084" y="5497597"/>
            <a:ext cx="5253613" cy="1134938"/>
          </a:xfrm>
          <a:prstGeom prst="rect">
            <a:avLst/>
          </a:prstGeom>
        </p:spPr>
        <p:txBody>
          <a:bodyPr vert="horz" lIns="91440" tIns="45720" rIns="91440" bIns="45720" rtlCol="0" anchor="ctr">
            <a:normAutofit fontScale="92500" lnSpcReduction="20000"/>
          </a:bodyPr>
          <a:lstStyle/>
          <a:p>
            <a:pPr fontAlgn="base">
              <a:lnSpc>
                <a:spcPct val="90000"/>
              </a:lnSpc>
              <a:spcBef>
                <a:spcPct val="0"/>
              </a:spcBef>
              <a:spcAft>
                <a:spcPts val="600"/>
              </a:spcAft>
              <a:defRPr/>
            </a:pPr>
            <a:r>
              <a:rPr lang="en-US" sz="3500" b="1" kern="1200" dirty="0">
                <a:solidFill>
                  <a:srgbClr val="FFFFFF"/>
                </a:solidFill>
                <a:latin typeface="+mj-lt"/>
                <a:ea typeface="+mj-ea"/>
                <a:cs typeface="+mj-cs"/>
              </a:rPr>
              <a:t>19</a:t>
            </a:r>
            <a:r>
              <a:rPr lang="en-US" sz="3500" b="1" kern="1200" baseline="30000" dirty="0">
                <a:solidFill>
                  <a:srgbClr val="FFFFFF"/>
                </a:solidFill>
                <a:latin typeface="+mj-lt"/>
                <a:ea typeface="+mj-ea"/>
                <a:cs typeface="+mj-cs"/>
              </a:rPr>
              <a:t>th</a:t>
            </a:r>
            <a:r>
              <a:rPr lang="en-US" sz="3500" b="1" kern="1200" dirty="0">
                <a:solidFill>
                  <a:srgbClr val="FFFFFF"/>
                </a:solidFill>
                <a:latin typeface="+mj-lt"/>
                <a:ea typeface="+mj-ea"/>
                <a:cs typeface="+mj-cs"/>
              </a:rPr>
              <a:t> November 2025</a:t>
            </a:r>
          </a:p>
          <a:p>
            <a:pPr fontAlgn="base">
              <a:lnSpc>
                <a:spcPct val="90000"/>
              </a:lnSpc>
              <a:spcBef>
                <a:spcPct val="0"/>
              </a:spcBef>
              <a:spcAft>
                <a:spcPts val="600"/>
              </a:spcAft>
              <a:defRPr/>
            </a:pPr>
            <a:endParaRPr lang="en-US" sz="1500" b="1" kern="1200" dirty="0">
              <a:solidFill>
                <a:srgbClr val="FFFFFF"/>
              </a:solidFill>
              <a:latin typeface="+mj-lt"/>
              <a:ea typeface="+mj-ea"/>
              <a:cs typeface="+mj-cs"/>
            </a:endParaRPr>
          </a:p>
          <a:p>
            <a:pPr fontAlgn="base">
              <a:lnSpc>
                <a:spcPct val="90000"/>
              </a:lnSpc>
              <a:spcBef>
                <a:spcPct val="0"/>
              </a:spcBef>
              <a:spcAft>
                <a:spcPts val="600"/>
              </a:spcAft>
              <a:defRPr/>
            </a:pPr>
            <a:r>
              <a:rPr lang="en-US" sz="3000" b="1" kern="1200" dirty="0">
                <a:solidFill>
                  <a:srgbClr val="FFFFFF"/>
                </a:solidFill>
                <a:latin typeface="+mj-lt"/>
                <a:ea typeface="+mj-ea"/>
                <a:cs typeface="+mj-cs"/>
              </a:rPr>
              <a:t>Bishop’s Stortford Rugby Club</a:t>
            </a:r>
          </a:p>
        </p:txBody>
      </p:sp>
      <p:sp>
        <p:nvSpPr>
          <p:cNvPr id="4" name="TextBox 3">
            <a:extLst>
              <a:ext uri="{FF2B5EF4-FFF2-40B4-BE49-F238E27FC236}">
                <a16:creationId xmlns:a16="http://schemas.microsoft.com/office/drawing/2014/main" id="{A5BAD920-73B2-1D2B-BC53-F2F7D001E5A3}"/>
              </a:ext>
            </a:extLst>
          </p:cNvPr>
          <p:cNvSpPr txBox="1"/>
          <p:nvPr/>
        </p:nvSpPr>
        <p:spPr>
          <a:xfrm>
            <a:off x="5865778" y="5659545"/>
            <a:ext cx="6094845" cy="830453"/>
          </a:xfrm>
          <a:prstGeom prst="rect">
            <a:avLst/>
          </a:prstGeom>
        </p:spPr>
        <p:txBody>
          <a:bodyPr vert="horz" lIns="91440" tIns="45720" rIns="91440" bIns="45720" rtlCol="0" anchor="ctr">
            <a:normAutofit/>
          </a:bodyPr>
          <a:lstStyle/>
          <a:p>
            <a:pPr>
              <a:lnSpc>
                <a:spcPct val="90000"/>
              </a:lnSpc>
              <a:spcBef>
                <a:spcPts val="1000"/>
              </a:spcBef>
            </a:pPr>
            <a:r>
              <a:rPr lang="en-US" sz="2800" b="1" u="sng" kern="1200" dirty="0">
                <a:solidFill>
                  <a:schemeClr val="bg1"/>
                </a:solidFill>
                <a:latin typeface="+mn-lt"/>
                <a:ea typeface="+mn-ea"/>
                <a:cs typeface="+mn-cs"/>
                <a:hlinkClick r:id="rId5">
                  <a:extLst>
                    <a:ext uri="{A12FA001-AC4F-418D-AE19-62706E023703}">
                      <ahyp:hlinkClr xmlns:ahyp="http://schemas.microsoft.com/office/drawing/2018/hyperlinkcolor" val="tx"/>
                    </a:ext>
                  </a:extLst>
                </a:hlinkClick>
              </a:rPr>
              <a:t>community.forum@eastherts.gov.uk</a:t>
            </a:r>
            <a:endParaRPr lang="en-US" sz="2800" kern="1200" dirty="0">
              <a:solidFill>
                <a:schemeClr val="bg1"/>
              </a:solidFill>
              <a:latin typeface="+mn-lt"/>
              <a:ea typeface="+mn-ea"/>
              <a:cs typeface="+mn-cs"/>
            </a:endParaRPr>
          </a:p>
        </p:txBody>
      </p:sp>
    </p:spTree>
    <p:extLst>
      <p:ext uri="{BB962C8B-B14F-4D97-AF65-F5344CB8AC3E}">
        <p14:creationId xmlns:p14="http://schemas.microsoft.com/office/powerpoint/2010/main" val="100811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DB1AB55-8C10-B490-C48C-52A886E2474A}"/>
              </a:ext>
            </a:extLst>
          </p:cNvPr>
          <p:cNvGrpSpPr>
            <a:grpSpLocks noChangeAspect="1"/>
          </p:cNvGrpSpPr>
          <p:nvPr/>
        </p:nvGrpSpPr>
        <p:grpSpPr>
          <a:xfrm>
            <a:off x="5274526" y="654227"/>
            <a:ext cx="6795168" cy="6045930"/>
            <a:chOff x="272418" y="-870584"/>
            <a:chExt cx="8161114" cy="7292991"/>
          </a:xfrm>
        </p:grpSpPr>
        <p:pic>
          <p:nvPicPr>
            <p:cNvPr id="10" name="Picture 9">
              <a:extLst>
                <a:ext uri="{FF2B5EF4-FFF2-40B4-BE49-F238E27FC236}">
                  <a16:creationId xmlns:a16="http://schemas.microsoft.com/office/drawing/2014/main" id="{1D94FC0B-3C93-7B35-A8EF-21D0270FFFB2}"/>
                </a:ext>
              </a:extLst>
            </p:cNvPr>
            <p:cNvPicPr>
              <a:picLocks noChangeAspect="1"/>
            </p:cNvPicPr>
            <p:nvPr/>
          </p:nvPicPr>
          <p:blipFill>
            <a:blip r:embed="rId3"/>
            <a:stretch>
              <a:fillRect/>
            </a:stretch>
          </p:blipFill>
          <p:spPr>
            <a:xfrm>
              <a:off x="272418" y="2178427"/>
              <a:ext cx="5386187" cy="4243980"/>
            </a:xfrm>
            <a:prstGeom prst="rect">
              <a:avLst/>
            </a:prstGeom>
          </p:spPr>
        </p:pic>
        <p:pic>
          <p:nvPicPr>
            <p:cNvPr id="12" name="Picture 11">
              <a:extLst>
                <a:ext uri="{FF2B5EF4-FFF2-40B4-BE49-F238E27FC236}">
                  <a16:creationId xmlns:a16="http://schemas.microsoft.com/office/drawing/2014/main" id="{86549EA4-1853-CD91-AEE2-53BDEF34567C}"/>
                </a:ext>
              </a:extLst>
            </p:cNvPr>
            <p:cNvPicPr>
              <a:picLocks noChangeAspect="1"/>
            </p:cNvPicPr>
            <p:nvPr/>
          </p:nvPicPr>
          <p:blipFill>
            <a:blip r:embed="rId4"/>
            <a:srcRect l="14031" t="4684" r="34089" b="14604"/>
            <a:stretch>
              <a:fillRect/>
            </a:stretch>
          </p:blipFill>
          <p:spPr>
            <a:xfrm>
              <a:off x="1563840" y="-870584"/>
              <a:ext cx="2560593" cy="3311244"/>
            </a:xfrm>
            <a:prstGeom prst="rect">
              <a:avLst/>
            </a:prstGeom>
          </p:spPr>
        </p:pic>
        <p:pic>
          <p:nvPicPr>
            <p:cNvPr id="14" name="Picture 13">
              <a:extLst>
                <a:ext uri="{FF2B5EF4-FFF2-40B4-BE49-F238E27FC236}">
                  <a16:creationId xmlns:a16="http://schemas.microsoft.com/office/drawing/2014/main" id="{3CEE06D1-4627-4424-2BE0-B12CE1F22955}"/>
                </a:ext>
              </a:extLst>
            </p:cNvPr>
            <p:cNvPicPr>
              <a:picLocks noChangeAspect="1"/>
            </p:cNvPicPr>
            <p:nvPr/>
          </p:nvPicPr>
          <p:blipFill>
            <a:blip r:embed="rId5"/>
            <a:stretch>
              <a:fillRect/>
            </a:stretch>
          </p:blipFill>
          <p:spPr>
            <a:xfrm>
              <a:off x="4802572" y="1850569"/>
              <a:ext cx="3630960" cy="4207304"/>
            </a:xfrm>
            <a:prstGeom prst="rect">
              <a:avLst/>
            </a:prstGeom>
          </p:spPr>
        </p:pic>
        <p:pic>
          <p:nvPicPr>
            <p:cNvPr id="17" name="Picture 16">
              <a:extLst>
                <a:ext uri="{FF2B5EF4-FFF2-40B4-BE49-F238E27FC236}">
                  <a16:creationId xmlns:a16="http://schemas.microsoft.com/office/drawing/2014/main" id="{EBF02846-1723-510F-39DA-CEEBED8B333D}"/>
                </a:ext>
              </a:extLst>
            </p:cNvPr>
            <p:cNvPicPr>
              <a:picLocks noChangeAspect="1"/>
            </p:cNvPicPr>
            <p:nvPr/>
          </p:nvPicPr>
          <p:blipFill>
            <a:blip r:embed="rId6"/>
            <a:stretch>
              <a:fillRect/>
            </a:stretch>
          </p:blipFill>
          <p:spPr>
            <a:xfrm>
              <a:off x="4799581" y="1811522"/>
              <a:ext cx="964065" cy="1676634"/>
            </a:xfrm>
            <a:prstGeom prst="rect">
              <a:avLst/>
            </a:prstGeom>
          </p:spPr>
        </p:pic>
        <p:pic>
          <p:nvPicPr>
            <p:cNvPr id="19" name="Picture 18">
              <a:extLst>
                <a:ext uri="{FF2B5EF4-FFF2-40B4-BE49-F238E27FC236}">
                  <a16:creationId xmlns:a16="http://schemas.microsoft.com/office/drawing/2014/main" id="{50964D72-3F65-A3DD-7D9B-C2025BA103A1}"/>
                </a:ext>
              </a:extLst>
            </p:cNvPr>
            <p:cNvPicPr>
              <a:picLocks noChangeAspect="1"/>
            </p:cNvPicPr>
            <p:nvPr/>
          </p:nvPicPr>
          <p:blipFill>
            <a:blip r:embed="rId7"/>
            <a:stretch>
              <a:fillRect/>
            </a:stretch>
          </p:blipFill>
          <p:spPr>
            <a:xfrm>
              <a:off x="3751056" y="905598"/>
              <a:ext cx="1917650" cy="1849537"/>
            </a:xfrm>
            <a:prstGeom prst="rect">
              <a:avLst/>
            </a:prstGeom>
          </p:spPr>
        </p:pic>
      </p:grpSp>
      <p:sp>
        <p:nvSpPr>
          <p:cNvPr id="2" name="Rectangle: Rounded Corners 1">
            <a:extLst>
              <a:ext uri="{FF2B5EF4-FFF2-40B4-BE49-F238E27FC236}">
                <a16:creationId xmlns:a16="http://schemas.microsoft.com/office/drawing/2014/main" id="{FBC24A79-B7AB-28A6-723A-D8FDDAA83671}"/>
              </a:ext>
              <a:ext uri="{C183D7F6-B498-43B3-948B-1728B52AA6E4}">
                <adec:decorative xmlns:adec="http://schemas.microsoft.com/office/drawing/2017/decorative" val="1"/>
              </a:ext>
            </a:extLst>
          </p:cNvPr>
          <p:cNvSpPr/>
          <p:nvPr/>
        </p:nvSpPr>
        <p:spPr>
          <a:xfrm>
            <a:off x="0" y="664563"/>
            <a:ext cx="7117200"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1D81877-BA8C-D63A-03B1-68C20744DE29}"/>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6" name="Title 1">
            <a:extLst>
              <a:ext uri="{FF2B5EF4-FFF2-40B4-BE49-F238E27FC236}">
                <a16:creationId xmlns:a16="http://schemas.microsoft.com/office/drawing/2014/main" id="{43A0099F-6BF9-0FC7-2C9C-485402AB7D62}"/>
              </a:ext>
            </a:extLst>
          </p:cNvPr>
          <p:cNvSpPr txBox="1">
            <a:spLocks/>
          </p:cNvSpPr>
          <p:nvPr/>
        </p:nvSpPr>
        <p:spPr>
          <a:xfrm>
            <a:off x="0" y="664561"/>
            <a:ext cx="7117200" cy="7745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Western Neighbourhood Phase 2</a:t>
            </a:r>
          </a:p>
        </p:txBody>
      </p:sp>
      <p:sp>
        <p:nvSpPr>
          <p:cNvPr id="22" name="Subtitle 2">
            <a:extLst>
              <a:ext uri="{FF2B5EF4-FFF2-40B4-BE49-F238E27FC236}">
                <a16:creationId xmlns:a16="http://schemas.microsoft.com/office/drawing/2014/main" id="{A1B58EEC-896E-65B9-9349-668DD1BDA628}"/>
              </a:ext>
            </a:extLst>
          </p:cNvPr>
          <p:cNvSpPr txBox="1">
            <a:spLocks/>
          </p:cNvSpPr>
          <p:nvPr/>
        </p:nvSpPr>
        <p:spPr>
          <a:xfrm>
            <a:off x="211873" y="1905491"/>
            <a:ext cx="4664394" cy="150252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38 Agreement in negotiation –</a:t>
            </a:r>
          </a:p>
          <a:p>
            <a:pPr algn="l"/>
            <a:r>
              <a:rPr lang="en-GB" sz="1800" dirty="0">
                <a:solidFill>
                  <a:srgbClr val="1B203D"/>
                </a:solidFill>
                <a:latin typeface="Arial" panose="020B0604020202020204" pitchFamily="34" charset="0"/>
                <a:cs typeface="Arial" panose="020B0604020202020204" pitchFamily="34" charset="0"/>
              </a:rPr>
              <a:t>Newland Avenue extension, Rainbird Road &amp; Thorpe Road;</a:t>
            </a:r>
          </a:p>
          <a:p>
            <a:pPr algn="l"/>
            <a:r>
              <a:rPr lang="en-GB" sz="1800" dirty="0">
                <a:solidFill>
                  <a:srgbClr val="1B203D"/>
                </a:solidFill>
                <a:latin typeface="Arial" panose="020B0604020202020204" pitchFamily="34" charset="0"/>
                <a:cs typeface="Arial" panose="020B0604020202020204" pitchFamily="34" charset="0"/>
              </a:rPr>
              <a:t>requires highway link via Newland Avenue Phase 1.</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91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1AE4-0AFB-DC83-2C02-7F8585C8A33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6279B9-A250-556F-940E-D8D850488D03}"/>
              </a:ext>
            </a:extLst>
          </p:cNvPr>
          <p:cNvPicPr>
            <a:picLocks noChangeAspect="1"/>
          </p:cNvPicPr>
          <p:nvPr/>
        </p:nvPicPr>
        <p:blipFill>
          <a:blip r:embed="rId3"/>
          <a:stretch>
            <a:fillRect/>
          </a:stretch>
        </p:blipFill>
        <p:spPr>
          <a:xfrm>
            <a:off x="0" y="894869"/>
            <a:ext cx="12192000" cy="5963131"/>
          </a:xfrm>
          <a:prstGeom prst="rect">
            <a:avLst/>
          </a:prstGeom>
        </p:spPr>
      </p:pic>
      <p:sp>
        <p:nvSpPr>
          <p:cNvPr id="3" name="TextBox 2">
            <a:extLst>
              <a:ext uri="{FF2B5EF4-FFF2-40B4-BE49-F238E27FC236}">
                <a16:creationId xmlns:a16="http://schemas.microsoft.com/office/drawing/2014/main" id="{9DAE3BBC-FEE8-4828-1A0C-CA886E75303D}"/>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22" name="Subtitle 2">
            <a:extLst>
              <a:ext uri="{FF2B5EF4-FFF2-40B4-BE49-F238E27FC236}">
                <a16:creationId xmlns:a16="http://schemas.microsoft.com/office/drawing/2014/main" id="{7D85FE0C-BE85-13A0-B687-6F8D65AF2367}"/>
              </a:ext>
            </a:extLst>
          </p:cNvPr>
          <p:cNvSpPr txBox="1">
            <a:spLocks/>
          </p:cNvSpPr>
          <p:nvPr/>
        </p:nvSpPr>
        <p:spPr>
          <a:xfrm>
            <a:off x="7323044" y="533399"/>
            <a:ext cx="4664394" cy="13396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38 Agreement –</a:t>
            </a:r>
          </a:p>
          <a:p>
            <a:pPr algn="l"/>
            <a:r>
              <a:rPr lang="en-GB" sz="1800" dirty="0">
                <a:solidFill>
                  <a:srgbClr val="1B203D"/>
                </a:solidFill>
                <a:latin typeface="Arial" panose="020B0604020202020204" pitchFamily="34" charset="0"/>
                <a:cs typeface="Arial" panose="020B0604020202020204" pitchFamily="34" charset="0"/>
              </a:rPr>
              <a:t>Newland Avenue junction with Wickham Hall Drive (Bridleway 8), Relocation of advertisement signs.</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83442E43-7515-AD9E-CE79-647FD15ED6F5}"/>
              </a:ext>
              <a:ext uri="{C183D7F6-B498-43B3-948B-1728B52AA6E4}">
                <adec:decorative xmlns:adec="http://schemas.microsoft.com/office/drawing/2017/decorative" val="1"/>
              </a:ext>
            </a:extLst>
          </p:cNvPr>
          <p:cNvSpPr/>
          <p:nvPr/>
        </p:nvSpPr>
        <p:spPr>
          <a:xfrm>
            <a:off x="0" y="437669"/>
            <a:ext cx="6096000"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24B7D436-1AE8-D11F-D871-D88E3BD6DA21}"/>
              </a:ext>
            </a:extLst>
          </p:cNvPr>
          <p:cNvSpPr txBox="1">
            <a:spLocks/>
          </p:cNvSpPr>
          <p:nvPr/>
        </p:nvSpPr>
        <p:spPr>
          <a:xfrm>
            <a:off x="0" y="437669"/>
            <a:ext cx="6096000" cy="770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Relocated Signage</a:t>
            </a:r>
          </a:p>
        </p:txBody>
      </p:sp>
    </p:spTree>
    <p:extLst>
      <p:ext uri="{BB962C8B-B14F-4D97-AF65-F5344CB8AC3E}">
        <p14:creationId xmlns:p14="http://schemas.microsoft.com/office/powerpoint/2010/main" val="299231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E2F0-94B5-6E43-A91D-83F7912866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ACE081F-9AA0-F157-CFC9-CA0DF00FA048}"/>
              </a:ext>
            </a:extLst>
          </p:cNvPr>
          <p:cNvPicPr>
            <a:picLocks noChangeAspect="1"/>
          </p:cNvPicPr>
          <p:nvPr/>
        </p:nvPicPr>
        <p:blipFill>
          <a:blip r:embed="rId3"/>
          <a:stretch>
            <a:fillRect/>
          </a:stretch>
        </p:blipFill>
        <p:spPr>
          <a:xfrm>
            <a:off x="2795457" y="0"/>
            <a:ext cx="9396543" cy="6858000"/>
          </a:xfrm>
          <a:prstGeom prst="rect">
            <a:avLst/>
          </a:prstGeom>
        </p:spPr>
      </p:pic>
      <p:sp>
        <p:nvSpPr>
          <p:cNvPr id="2" name="Rectangle: Rounded Corners 1">
            <a:extLst>
              <a:ext uri="{FF2B5EF4-FFF2-40B4-BE49-F238E27FC236}">
                <a16:creationId xmlns:a16="http://schemas.microsoft.com/office/drawing/2014/main" id="{C32373D5-C9CD-A564-0416-3B2ED6B2652A}"/>
              </a:ext>
              <a:ext uri="{C183D7F6-B498-43B3-948B-1728B52AA6E4}">
                <adec:decorative xmlns:adec="http://schemas.microsoft.com/office/drawing/2017/decorative" val="1"/>
              </a:ext>
            </a:extLst>
          </p:cNvPr>
          <p:cNvSpPr/>
          <p:nvPr/>
        </p:nvSpPr>
        <p:spPr>
          <a:xfrm>
            <a:off x="0" y="664563"/>
            <a:ext cx="7117200"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5E09892-83E5-A0E9-5004-569246DEF8E3}"/>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6" name="Title 1">
            <a:extLst>
              <a:ext uri="{FF2B5EF4-FFF2-40B4-BE49-F238E27FC236}">
                <a16:creationId xmlns:a16="http://schemas.microsoft.com/office/drawing/2014/main" id="{E9B030B1-9EC2-DC0D-ECC7-8DE12A18D35C}"/>
              </a:ext>
            </a:extLst>
          </p:cNvPr>
          <p:cNvSpPr txBox="1">
            <a:spLocks/>
          </p:cNvSpPr>
          <p:nvPr/>
        </p:nvSpPr>
        <p:spPr>
          <a:xfrm>
            <a:off x="0" y="664561"/>
            <a:ext cx="7117200" cy="77455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Western Neighbourhood – Yellow Lines</a:t>
            </a:r>
          </a:p>
        </p:txBody>
      </p:sp>
      <p:sp>
        <p:nvSpPr>
          <p:cNvPr id="22" name="Subtitle 2">
            <a:extLst>
              <a:ext uri="{FF2B5EF4-FFF2-40B4-BE49-F238E27FC236}">
                <a16:creationId xmlns:a16="http://schemas.microsoft.com/office/drawing/2014/main" id="{810816B1-590D-2BC2-CF13-6AF946C23F00}"/>
              </a:ext>
            </a:extLst>
          </p:cNvPr>
          <p:cNvSpPr txBox="1">
            <a:spLocks/>
          </p:cNvSpPr>
          <p:nvPr/>
        </p:nvSpPr>
        <p:spPr>
          <a:xfrm>
            <a:off x="211873" y="1905491"/>
            <a:ext cx="4664394" cy="150252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38 Agreements –</a:t>
            </a:r>
          </a:p>
          <a:p>
            <a:pPr algn="l"/>
            <a:r>
              <a:rPr lang="en-GB" sz="1800" dirty="0">
                <a:solidFill>
                  <a:srgbClr val="1B203D"/>
                </a:solidFill>
                <a:latin typeface="Arial" panose="020B0604020202020204" pitchFamily="34" charset="0"/>
                <a:cs typeface="Arial" panose="020B0604020202020204" pitchFamily="34" charset="0"/>
              </a:rPr>
              <a:t>Newland Avenue &amp; Thorpe Road;</a:t>
            </a:r>
          </a:p>
          <a:p>
            <a:pPr algn="l"/>
            <a:r>
              <a:rPr lang="en-GB" sz="1800" dirty="0">
                <a:solidFill>
                  <a:srgbClr val="1B203D"/>
                </a:solidFill>
                <a:latin typeface="Arial" panose="020B0604020202020204" pitchFamily="34" charset="0"/>
                <a:cs typeface="Arial" panose="020B0604020202020204" pitchFamily="34" charset="0"/>
              </a:rPr>
              <a:t>Proposed Double Yellow Lines to restrict parking at key points of access for Buses, refuse trucks &amp; deliveries.</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52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DD56-F915-2397-C2B5-0CB8AC0DE8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E8BF5E-0725-C53E-D295-EA4DAA8C0558}"/>
              </a:ext>
              <a:ext uri="{C183D7F6-B498-43B3-948B-1728B52AA6E4}">
                <adec:decorative xmlns:adec="http://schemas.microsoft.com/office/drawing/2017/decorative" val="1"/>
              </a:ext>
            </a:extLst>
          </p:cNvPr>
          <p:cNvSpPr/>
          <p:nvPr/>
        </p:nvSpPr>
        <p:spPr>
          <a:xfrm>
            <a:off x="0" y="664563"/>
            <a:ext cx="7025888" cy="914400"/>
          </a:xfrm>
          <a:prstGeom prst="roundRect">
            <a:avLst>
              <a:gd name="adj" fmla="val 6250"/>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940DF3D-6842-8906-4D49-E5BAFA9F0991}"/>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6" name="Title 1">
            <a:extLst>
              <a:ext uri="{FF2B5EF4-FFF2-40B4-BE49-F238E27FC236}">
                <a16:creationId xmlns:a16="http://schemas.microsoft.com/office/drawing/2014/main" id="{DBFD918A-3D02-256B-DB6C-3B478F23C5C3}"/>
              </a:ext>
            </a:extLst>
          </p:cNvPr>
          <p:cNvSpPr txBox="1">
            <a:spLocks/>
          </p:cNvSpPr>
          <p:nvPr/>
        </p:nvSpPr>
        <p:spPr>
          <a:xfrm>
            <a:off x="0" y="664562"/>
            <a:ext cx="6019800" cy="7723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Eastern Neighbourhood</a:t>
            </a:r>
          </a:p>
        </p:txBody>
      </p:sp>
      <p:sp>
        <p:nvSpPr>
          <p:cNvPr id="22" name="Subtitle 2">
            <a:extLst>
              <a:ext uri="{FF2B5EF4-FFF2-40B4-BE49-F238E27FC236}">
                <a16:creationId xmlns:a16="http://schemas.microsoft.com/office/drawing/2014/main" id="{2A89ACE0-2A11-833D-80EE-E21F577CA281}"/>
              </a:ext>
            </a:extLst>
          </p:cNvPr>
          <p:cNvSpPr txBox="1">
            <a:spLocks/>
          </p:cNvSpPr>
          <p:nvPr/>
        </p:nvSpPr>
        <p:spPr>
          <a:xfrm>
            <a:off x="188262" y="1684292"/>
            <a:ext cx="6837626" cy="3485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38 Agreement(s) in negotiation – extent to be confirmed</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99FECFA3-1289-2A05-745F-56AB80423AE7}"/>
              </a:ext>
            </a:extLst>
          </p:cNvPr>
          <p:cNvPicPr>
            <a:picLocks noChangeAspect="1"/>
          </p:cNvPicPr>
          <p:nvPr/>
        </p:nvPicPr>
        <p:blipFill>
          <a:blip r:embed="rId3"/>
          <a:stretch>
            <a:fillRect/>
          </a:stretch>
        </p:blipFill>
        <p:spPr>
          <a:xfrm>
            <a:off x="1450961" y="2032797"/>
            <a:ext cx="9306755" cy="4390361"/>
          </a:xfrm>
          <a:prstGeom prst="rect">
            <a:avLst/>
          </a:prstGeom>
        </p:spPr>
      </p:pic>
      <p:sp>
        <p:nvSpPr>
          <p:cNvPr id="46" name="Subtitle 2">
            <a:extLst>
              <a:ext uri="{FF2B5EF4-FFF2-40B4-BE49-F238E27FC236}">
                <a16:creationId xmlns:a16="http://schemas.microsoft.com/office/drawing/2014/main" id="{373AE6FF-E43F-445C-56A1-C72B3670D553}"/>
              </a:ext>
            </a:extLst>
          </p:cNvPr>
          <p:cNvSpPr txBox="1">
            <a:spLocks/>
          </p:cNvSpPr>
          <p:nvPr/>
        </p:nvSpPr>
        <p:spPr>
          <a:xfrm>
            <a:off x="7596066" y="1131707"/>
            <a:ext cx="572925" cy="480549"/>
          </a:xfrm>
          <a:prstGeom prst="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2.</a:t>
            </a:r>
          </a:p>
        </p:txBody>
      </p:sp>
      <p:sp>
        <p:nvSpPr>
          <p:cNvPr id="48" name="Subtitle 2">
            <a:extLst>
              <a:ext uri="{FF2B5EF4-FFF2-40B4-BE49-F238E27FC236}">
                <a16:creationId xmlns:a16="http://schemas.microsoft.com/office/drawing/2014/main" id="{62744347-BB3D-91CA-5CEC-0961CB0CE967}"/>
              </a:ext>
            </a:extLst>
          </p:cNvPr>
          <p:cNvSpPr txBox="1">
            <a:spLocks/>
          </p:cNvSpPr>
          <p:nvPr/>
        </p:nvSpPr>
        <p:spPr>
          <a:xfrm>
            <a:off x="7596066" y="1611722"/>
            <a:ext cx="4175351" cy="5864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278 Agreement – A120 Roundabout</a:t>
            </a: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p:txBody>
      </p:sp>
      <p:sp>
        <p:nvSpPr>
          <p:cNvPr id="49" name="Subtitle 2">
            <a:extLst>
              <a:ext uri="{FF2B5EF4-FFF2-40B4-BE49-F238E27FC236}">
                <a16:creationId xmlns:a16="http://schemas.microsoft.com/office/drawing/2014/main" id="{B9ED3B4C-CFFB-55F1-39A0-80B008398A0E}"/>
              </a:ext>
            </a:extLst>
          </p:cNvPr>
          <p:cNvSpPr txBox="1">
            <a:spLocks/>
          </p:cNvSpPr>
          <p:nvPr/>
        </p:nvSpPr>
        <p:spPr>
          <a:xfrm>
            <a:off x="9252857" y="5505169"/>
            <a:ext cx="2604804" cy="5864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278 Agreement – Rye Street Access</a:t>
            </a: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p:txBody>
      </p:sp>
      <p:sp>
        <p:nvSpPr>
          <p:cNvPr id="51" name="Subtitle 2">
            <a:extLst>
              <a:ext uri="{FF2B5EF4-FFF2-40B4-BE49-F238E27FC236}">
                <a16:creationId xmlns:a16="http://schemas.microsoft.com/office/drawing/2014/main" id="{DFD7570E-6C0D-8F7C-B29E-063EFA31177A}"/>
              </a:ext>
            </a:extLst>
          </p:cNvPr>
          <p:cNvSpPr txBox="1">
            <a:spLocks/>
          </p:cNvSpPr>
          <p:nvPr/>
        </p:nvSpPr>
        <p:spPr>
          <a:xfrm>
            <a:off x="1099175" y="2374430"/>
            <a:ext cx="4175351" cy="5864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278 Agreement – School Footbridge over A120</a:t>
            </a: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p:txBody>
      </p:sp>
      <p:sp>
        <p:nvSpPr>
          <p:cNvPr id="50" name="Subtitle 2">
            <a:extLst>
              <a:ext uri="{FF2B5EF4-FFF2-40B4-BE49-F238E27FC236}">
                <a16:creationId xmlns:a16="http://schemas.microsoft.com/office/drawing/2014/main" id="{42C810E4-62A0-0C3F-3E4F-B9A8171F6F26}"/>
              </a:ext>
            </a:extLst>
          </p:cNvPr>
          <p:cNvSpPr txBox="1">
            <a:spLocks/>
          </p:cNvSpPr>
          <p:nvPr/>
        </p:nvSpPr>
        <p:spPr>
          <a:xfrm>
            <a:off x="8675388" y="5558094"/>
            <a:ext cx="572925" cy="480549"/>
          </a:xfrm>
          <a:prstGeom prst="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4.</a:t>
            </a:r>
          </a:p>
        </p:txBody>
      </p:sp>
      <p:sp>
        <p:nvSpPr>
          <p:cNvPr id="47" name="Subtitle 2">
            <a:extLst>
              <a:ext uri="{FF2B5EF4-FFF2-40B4-BE49-F238E27FC236}">
                <a16:creationId xmlns:a16="http://schemas.microsoft.com/office/drawing/2014/main" id="{1445A613-FA9E-8A52-B68E-FEB537AC7F8F}"/>
              </a:ext>
            </a:extLst>
          </p:cNvPr>
          <p:cNvSpPr txBox="1">
            <a:spLocks/>
          </p:cNvSpPr>
          <p:nvPr/>
        </p:nvSpPr>
        <p:spPr>
          <a:xfrm>
            <a:off x="533150" y="2408864"/>
            <a:ext cx="572925" cy="480549"/>
          </a:xfrm>
          <a:prstGeom prst="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3.</a:t>
            </a:r>
          </a:p>
        </p:txBody>
      </p:sp>
    </p:spTree>
    <p:extLst>
      <p:ext uri="{BB962C8B-B14F-4D97-AF65-F5344CB8AC3E}">
        <p14:creationId xmlns:p14="http://schemas.microsoft.com/office/powerpoint/2010/main" val="332504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D3FC6-1417-9181-0F61-2DBC48C37C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23077E-0BFB-79E0-2B35-6ACF075539D4}"/>
              </a:ext>
            </a:extLst>
          </p:cNvPr>
          <p:cNvPicPr>
            <a:picLocks noChangeAspect="1"/>
          </p:cNvPicPr>
          <p:nvPr/>
        </p:nvPicPr>
        <p:blipFill>
          <a:blip r:embed="rId3"/>
          <a:stretch>
            <a:fillRect/>
          </a:stretch>
        </p:blipFill>
        <p:spPr>
          <a:xfrm>
            <a:off x="5552493" y="1611723"/>
            <a:ext cx="6639508" cy="5246278"/>
          </a:xfrm>
          <a:prstGeom prst="rect">
            <a:avLst/>
          </a:prstGeom>
        </p:spPr>
      </p:pic>
      <p:sp>
        <p:nvSpPr>
          <p:cNvPr id="2" name="Rectangle: Rounded Corners 1">
            <a:extLst>
              <a:ext uri="{FF2B5EF4-FFF2-40B4-BE49-F238E27FC236}">
                <a16:creationId xmlns:a16="http://schemas.microsoft.com/office/drawing/2014/main" id="{AEA90489-51F7-93F4-B24A-CEAD03B71B2C}"/>
              </a:ext>
              <a:ext uri="{C183D7F6-B498-43B3-948B-1728B52AA6E4}">
                <adec:decorative xmlns:adec="http://schemas.microsoft.com/office/drawing/2017/decorative" val="1"/>
              </a:ext>
            </a:extLst>
          </p:cNvPr>
          <p:cNvSpPr/>
          <p:nvPr/>
        </p:nvSpPr>
        <p:spPr>
          <a:xfrm>
            <a:off x="0" y="664563"/>
            <a:ext cx="7025888" cy="914400"/>
          </a:xfrm>
          <a:prstGeom prst="roundRect">
            <a:avLst>
              <a:gd name="adj" fmla="val 6250"/>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B23EC75-FF19-81BD-32DB-625A81EEBCBF}"/>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6" name="Title 1">
            <a:extLst>
              <a:ext uri="{FF2B5EF4-FFF2-40B4-BE49-F238E27FC236}">
                <a16:creationId xmlns:a16="http://schemas.microsoft.com/office/drawing/2014/main" id="{87CCB31B-D62D-48F4-08C2-28C5ED6300E0}"/>
              </a:ext>
            </a:extLst>
          </p:cNvPr>
          <p:cNvSpPr txBox="1">
            <a:spLocks/>
          </p:cNvSpPr>
          <p:nvPr/>
        </p:nvSpPr>
        <p:spPr>
          <a:xfrm>
            <a:off x="130628" y="664563"/>
            <a:ext cx="5889171" cy="7290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Eastern Neighbourhood</a:t>
            </a:r>
          </a:p>
        </p:txBody>
      </p:sp>
      <p:sp>
        <p:nvSpPr>
          <p:cNvPr id="46" name="Subtitle 2">
            <a:extLst>
              <a:ext uri="{FF2B5EF4-FFF2-40B4-BE49-F238E27FC236}">
                <a16:creationId xmlns:a16="http://schemas.microsoft.com/office/drawing/2014/main" id="{8E872539-9F7B-710C-0C11-F50278160453}"/>
              </a:ext>
            </a:extLst>
          </p:cNvPr>
          <p:cNvSpPr txBox="1">
            <a:spLocks/>
          </p:cNvSpPr>
          <p:nvPr/>
        </p:nvSpPr>
        <p:spPr>
          <a:xfrm>
            <a:off x="531237" y="1904922"/>
            <a:ext cx="572925" cy="480549"/>
          </a:xfrm>
          <a:prstGeom prst="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5.</a:t>
            </a:r>
          </a:p>
        </p:txBody>
      </p:sp>
      <p:sp>
        <p:nvSpPr>
          <p:cNvPr id="48" name="Subtitle 2">
            <a:extLst>
              <a:ext uri="{FF2B5EF4-FFF2-40B4-BE49-F238E27FC236}">
                <a16:creationId xmlns:a16="http://schemas.microsoft.com/office/drawing/2014/main" id="{8F885D38-1E3E-2016-02BB-2204A99EF5B6}"/>
              </a:ext>
            </a:extLst>
          </p:cNvPr>
          <p:cNvSpPr txBox="1">
            <a:spLocks/>
          </p:cNvSpPr>
          <p:nvPr/>
        </p:nvSpPr>
        <p:spPr>
          <a:xfrm>
            <a:off x="1104163" y="1872974"/>
            <a:ext cx="3261008" cy="1023845"/>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Parcel A –</a:t>
            </a:r>
          </a:p>
          <a:p>
            <a:pPr algn="l"/>
            <a:r>
              <a:rPr lang="en-GB" sz="1800" dirty="0">
                <a:solidFill>
                  <a:srgbClr val="1B203D"/>
                </a:solidFill>
                <a:latin typeface="Arial" panose="020B0604020202020204" pitchFamily="34" charset="0"/>
                <a:cs typeface="Arial" panose="020B0604020202020204" pitchFamily="34" charset="0"/>
              </a:rPr>
              <a:t>Proposed Cycle Track to/from Farnham Road &amp; ASR5.</a:t>
            </a:r>
            <a:endParaRPr lang="en-GB" sz="1600" dirty="0">
              <a:solidFill>
                <a:srgbClr val="1B203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EEE6D0E2-C534-DEBE-9DE2-19E57442B59F}"/>
              </a:ext>
            </a:extLst>
          </p:cNvPr>
          <p:cNvSpPr txBox="1">
            <a:spLocks/>
          </p:cNvSpPr>
          <p:nvPr/>
        </p:nvSpPr>
        <p:spPr>
          <a:xfrm>
            <a:off x="3124199" y="5399314"/>
            <a:ext cx="2428293" cy="1023844"/>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solidFill>
                  <a:srgbClr val="1B203D"/>
                </a:solidFill>
                <a:latin typeface="Arial" panose="020B0604020202020204" pitchFamily="34" charset="0"/>
                <a:cs typeface="Arial" panose="020B0604020202020204" pitchFamily="34" charset="0"/>
              </a:rPr>
              <a:t>Extract of drawing on Planning Portal for ‘live’ Planning Application X/25/0304/CND:</a:t>
            </a: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929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02DFA41-4B93-47D7-9510-D0017347B178}"/>
              </a:ext>
            </a:extLst>
          </p:cNvPr>
          <p:cNvSpPr>
            <a:spLocks noGrp="1"/>
          </p:cNvSpPr>
          <p:nvPr>
            <p:ph type="ctrTitle"/>
          </p:nvPr>
        </p:nvSpPr>
        <p:spPr>
          <a:xfrm>
            <a:off x="757934" y="442875"/>
            <a:ext cx="9144000" cy="1136089"/>
          </a:xfrm>
        </p:spPr>
        <p:txBody>
          <a:bodyPr/>
          <a:lstStyle/>
          <a:p>
            <a:pPr algn="l"/>
            <a:r>
              <a:rPr lang="en-GB" dirty="0">
                <a:solidFill>
                  <a:srgbClr val="1B203D"/>
                </a:solidFill>
                <a:latin typeface="Arial" panose="020B0604020202020204" pitchFamily="34" charset="0"/>
                <a:cs typeface="Arial" panose="020B0604020202020204" pitchFamily="34" charset="0"/>
              </a:rPr>
              <a:t>Insert title here.</a:t>
            </a:r>
          </a:p>
        </p:txBody>
      </p:sp>
      <p:sp>
        <p:nvSpPr>
          <p:cNvPr id="2" name="TextBox 1">
            <a:extLst>
              <a:ext uri="{FF2B5EF4-FFF2-40B4-BE49-F238E27FC236}">
                <a16:creationId xmlns:a16="http://schemas.microsoft.com/office/drawing/2014/main" id="{37238AFC-A76D-768D-6D53-CF25EE924879}"/>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4" name="Rectangle: Rounded Corners 3">
            <a:extLst>
              <a:ext uri="{FF2B5EF4-FFF2-40B4-BE49-F238E27FC236}">
                <a16:creationId xmlns:a16="http://schemas.microsoft.com/office/drawing/2014/main" id="{D748A986-0ABC-613D-BCC7-8E69FD665FBE}"/>
              </a:ext>
              <a:ext uri="{C183D7F6-B498-43B3-948B-1728B52AA6E4}">
                <adec:decorative xmlns:adec="http://schemas.microsoft.com/office/drawing/2017/decorative" val="1"/>
              </a:ext>
            </a:extLst>
          </p:cNvPr>
          <p:cNvSpPr/>
          <p:nvPr/>
        </p:nvSpPr>
        <p:spPr>
          <a:xfrm>
            <a:off x="0" y="664563"/>
            <a:ext cx="7117200" cy="914400"/>
          </a:xfrm>
          <a:prstGeom prst="roundRect">
            <a:avLst>
              <a:gd name="adj" fmla="val 6250"/>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72F9DB0-7332-ADB2-395A-0951158CBCED}"/>
              </a:ext>
            </a:extLst>
          </p:cNvPr>
          <p:cNvSpPr txBox="1">
            <a:spLocks/>
          </p:cNvSpPr>
          <p:nvPr/>
        </p:nvSpPr>
        <p:spPr>
          <a:xfrm>
            <a:off x="0" y="664563"/>
            <a:ext cx="7117200" cy="765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Access Works Agreements Status</a:t>
            </a:r>
          </a:p>
        </p:txBody>
      </p:sp>
      <p:pic>
        <p:nvPicPr>
          <p:cNvPr id="7" name="Picture 6">
            <a:extLst>
              <a:ext uri="{FF2B5EF4-FFF2-40B4-BE49-F238E27FC236}">
                <a16:creationId xmlns:a16="http://schemas.microsoft.com/office/drawing/2014/main" id="{CD778A89-4B80-8841-0E3C-0D10C73BC99C}"/>
              </a:ext>
            </a:extLst>
          </p:cNvPr>
          <p:cNvPicPr>
            <a:picLocks noChangeAspect="1"/>
          </p:cNvPicPr>
          <p:nvPr/>
        </p:nvPicPr>
        <p:blipFill>
          <a:blip r:embed="rId3"/>
          <a:stretch>
            <a:fillRect/>
          </a:stretch>
        </p:blipFill>
        <p:spPr>
          <a:xfrm>
            <a:off x="808699" y="1578963"/>
            <a:ext cx="4871669" cy="2023616"/>
          </a:xfrm>
          <a:prstGeom prst="rect">
            <a:avLst/>
          </a:prstGeom>
        </p:spPr>
      </p:pic>
      <p:pic>
        <p:nvPicPr>
          <p:cNvPr id="11" name="Picture 10">
            <a:extLst>
              <a:ext uri="{FF2B5EF4-FFF2-40B4-BE49-F238E27FC236}">
                <a16:creationId xmlns:a16="http://schemas.microsoft.com/office/drawing/2014/main" id="{D43D5023-FE53-E399-DBED-DDBDCCF94E68}"/>
              </a:ext>
            </a:extLst>
          </p:cNvPr>
          <p:cNvPicPr>
            <a:picLocks noChangeAspect="1"/>
          </p:cNvPicPr>
          <p:nvPr/>
        </p:nvPicPr>
        <p:blipFill>
          <a:blip r:embed="rId4"/>
          <a:stretch>
            <a:fillRect/>
          </a:stretch>
        </p:blipFill>
        <p:spPr>
          <a:xfrm>
            <a:off x="7684747" y="849567"/>
            <a:ext cx="3436848" cy="2339638"/>
          </a:xfrm>
          <a:prstGeom prst="rect">
            <a:avLst/>
          </a:prstGeom>
        </p:spPr>
      </p:pic>
      <p:pic>
        <p:nvPicPr>
          <p:cNvPr id="13" name="Picture 12">
            <a:extLst>
              <a:ext uri="{FF2B5EF4-FFF2-40B4-BE49-F238E27FC236}">
                <a16:creationId xmlns:a16="http://schemas.microsoft.com/office/drawing/2014/main" id="{E83A595A-89D1-F055-A65B-9DA4331208A2}"/>
              </a:ext>
            </a:extLst>
          </p:cNvPr>
          <p:cNvPicPr>
            <a:picLocks noChangeAspect="1"/>
          </p:cNvPicPr>
          <p:nvPr/>
        </p:nvPicPr>
        <p:blipFill>
          <a:blip r:embed="rId5"/>
          <a:stretch>
            <a:fillRect/>
          </a:stretch>
        </p:blipFill>
        <p:spPr>
          <a:xfrm>
            <a:off x="248675" y="3946323"/>
            <a:ext cx="6404849" cy="1843667"/>
          </a:xfrm>
          <a:prstGeom prst="rect">
            <a:avLst/>
          </a:prstGeom>
        </p:spPr>
      </p:pic>
      <p:pic>
        <p:nvPicPr>
          <p:cNvPr id="17" name="Picture 16">
            <a:extLst>
              <a:ext uri="{FF2B5EF4-FFF2-40B4-BE49-F238E27FC236}">
                <a16:creationId xmlns:a16="http://schemas.microsoft.com/office/drawing/2014/main" id="{D29AECF0-4F94-B0A1-89B6-FA3BEC631D95}"/>
              </a:ext>
            </a:extLst>
          </p:cNvPr>
          <p:cNvPicPr>
            <a:picLocks noChangeAspect="1"/>
          </p:cNvPicPr>
          <p:nvPr/>
        </p:nvPicPr>
        <p:blipFill>
          <a:blip r:embed="rId6"/>
          <a:stretch>
            <a:fillRect/>
          </a:stretch>
        </p:blipFill>
        <p:spPr>
          <a:xfrm>
            <a:off x="7993498" y="3595897"/>
            <a:ext cx="2674492" cy="2496876"/>
          </a:xfrm>
          <a:prstGeom prst="rect">
            <a:avLst/>
          </a:prstGeom>
        </p:spPr>
      </p:pic>
      <p:sp>
        <p:nvSpPr>
          <p:cNvPr id="18" name="Subtitle 2">
            <a:extLst>
              <a:ext uri="{FF2B5EF4-FFF2-40B4-BE49-F238E27FC236}">
                <a16:creationId xmlns:a16="http://schemas.microsoft.com/office/drawing/2014/main" id="{C52FCCA0-0D72-8F51-7162-D2C8E9BDF83D}"/>
              </a:ext>
            </a:extLst>
          </p:cNvPr>
          <p:cNvSpPr txBox="1">
            <a:spLocks/>
          </p:cNvSpPr>
          <p:nvPr/>
        </p:nvSpPr>
        <p:spPr>
          <a:xfrm>
            <a:off x="811811" y="3451473"/>
            <a:ext cx="4919322" cy="608343"/>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solidFill>
                  <a:srgbClr val="1B203D"/>
                </a:solidFill>
                <a:latin typeface="Arial" panose="020B0604020202020204" pitchFamily="34" charset="0"/>
                <a:cs typeface="Arial" panose="020B0604020202020204" pitchFamily="34" charset="0"/>
              </a:rPr>
              <a:t>A1250 Roundabout – works complete</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96871089-251D-532A-5993-EDBB24FD6A00}"/>
              </a:ext>
            </a:extLst>
          </p:cNvPr>
          <p:cNvSpPr txBox="1">
            <a:spLocks/>
          </p:cNvSpPr>
          <p:nvPr/>
        </p:nvSpPr>
        <p:spPr>
          <a:xfrm>
            <a:off x="6844399" y="3189204"/>
            <a:ext cx="5117544" cy="608343"/>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solidFill>
                  <a:srgbClr val="1B203D"/>
                </a:solidFill>
                <a:latin typeface="Arial" panose="020B0604020202020204" pitchFamily="34" charset="0"/>
                <a:cs typeface="Arial" panose="020B0604020202020204" pitchFamily="34" charset="0"/>
              </a:rPr>
              <a:t>A120 Roundabout – est. programme Q2 2026</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22" name="Subtitle 2">
            <a:extLst>
              <a:ext uri="{FF2B5EF4-FFF2-40B4-BE49-F238E27FC236}">
                <a16:creationId xmlns:a16="http://schemas.microsoft.com/office/drawing/2014/main" id="{30F4DC09-1426-8FD6-AC79-1CA373A32314}"/>
              </a:ext>
            </a:extLst>
          </p:cNvPr>
          <p:cNvSpPr txBox="1">
            <a:spLocks/>
          </p:cNvSpPr>
          <p:nvPr/>
        </p:nvSpPr>
        <p:spPr>
          <a:xfrm>
            <a:off x="757934" y="5665766"/>
            <a:ext cx="5117544" cy="608343"/>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solidFill>
                  <a:srgbClr val="1B203D"/>
                </a:solidFill>
                <a:latin typeface="Arial" panose="020B0604020202020204" pitchFamily="34" charset="0"/>
                <a:cs typeface="Arial" panose="020B0604020202020204" pitchFamily="34" charset="0"/>
              </a:rPr>
              <a:t>A120 Footbridge – est. programme Q2 2026</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23" name="Subtitle 2">
            <a:extLst>
              <a:ext uri="{FF2B5EF4-FFF2-40B4-BE49-F238E27FC236}">
                <a16:creationId xmlns:a16="http://schemas.microsoft.com/office/drawing/2014/main" id="{DE1DDD5A-25B0-F6CF-8EB7-064F4B31E3C5}"/>
              </a:ext>
            </a:extLst>
          </p:cNvPr>
          <p:cNvSpPr txBox="1">
            <a:spLocks/>
          </p:cNvSpPr>
          <p:nvPr/>
        </p:nvSpPr>
        <p:spPr>
          <a:xfrm>
            <a:off x="6771972" y="6118986"/>
            <a:ext cx="5117544" cy="6083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solidFill>
                  <a:srgbClr val="1B203D"/>
                </a:solidFill>
                <a:latin typeface="Arial" panose="020B0604020202020204" pitchFamily="34" charset="0"/>
                <a:cs typeface="Arial" panose="020B0604020202020204" pitchFamily="34" charset="0"/>
              </a:rPr>
              <a:t>Rye Street – works complete</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24" name="Subtitle 2">
            <a:extLst>
              <a:ext uri="{FF2B5EF4-FFF2-40B4-BE49-F238E27FC236}">
                <a16:creationId xmlns:a16="http://schemas.microsoft.com/office/drawing/2014/main" id="{5510194D-1102-27E5-11F7-1836166035B6}"/>
              </a:ext>
            </a:extLst>
          </p:cNvPr>
          <p:cNvSpPr txBox="1">
            <a:spLocks/>
          </p:cNvSpPr>
          <p:nvPr/>
        </p:nvSpPr>
        <p:spPr>
          <a:xfrm>
            <a:off x="757934" y="3372303"/>
            <a:ext cx="461266" cy="480549"/>
          </a:xfrm>
          <a:prstGeom prst="rect">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1.</a:t>
            </a:r>
          </a:p>
        </p:txBody>
      </p:sp>
      <p:sp>
        <p:nvSpPr>
          <p:cNvPr id="25" name="Subtitle 2">
            <a:extLst>
              <a:ext uri="{FF2B5EF4-FFF2-40B4-BE49-F238E27FC236}">
                <a16:creationId xmlns:a16="http://schemas.microsoft.com/office/drawing/2014/main" id="{EB314868-64FD-A9EE-2B0D-8F35A6F64C51}"/>
              </a:ext>
            </a:extLst>
          </p:cNvPr>
          <p:cNvSpPr txBox="1">
            <a:spLocks/>
          </p:cNvSpPr>
          <p:nvPr/>
        </p:nvSpPr>
        <p:spPr>
          <a:xfrm>
            <a:off x="6440155" y="3103523"/>
            <a:ext cx="572925" cy="480549"/>
          </a:xfrm>
          <a:prstGeom prst="rect">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2.</a:t>
            </a:r>
          </a:p>
        </p:txBody>
      </p:sp>
      <p:sp>
        <p:nvSpPr>
          <p:cNvPr id="26" name="Subtitle 2">
            <a:extLst>
              <a:ext uri="{FF2B5EF4-FFF2-40B4-BE49-F238E27FC236}">
                <a16:creationId xmlns:a16="http://schemas.microsoft.com/office/drawing/2014/main" id="{B2F69C78-0B79-BB5E-7B59-213D5BEFD221}"/>
              </a:ext>
            </a:extLst>
          </p:cNvPr>
          <p:cNvSpPr txBox="1">
            <a:spLocks/>
          </p:cNvSpPr>
          <p:nvPr/>
        </p:nvSpPr>
        <p:spPr>
          <a:xfrm>
            <a:off x="380419" y="5599387"/>
            <a:ext cx="572925" cy="480549"/>
          </a:xfrm>
          <a:prstGeom prst="rect">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3.</a:t>
            </a:r>
          </a:p>
        </p:txBody>
      </p:sp>
      <p:sp>
        <p:nvSpPr>
          <p:cNvPr id="27" name="Subtitle 2">
            <a:extLst>
              <a:ext uri="{FF2B5EF4-FFF2-40B4-BE49-F238E27FC236}">
                <a16:creationId xmlns:a16="http://schemas.microsoft.com/office/drawing/2014/main" id="{8BCA75D4-EDBF-B7F8-164A-4A59C725D444}"/>
              </a:ext>
            </a:extLst>
          </p:cNvPr>
          <p:cNvSpPr txBox="1">
            <a:spLocks/>
          </p:cNvSpPr>
          <p:nvPr/>
        </p:nvSpPr>
        <p:spPr>
          <a:xfrm>
            <a:off x="7215452" y="6033834"/>
            <a:ext cx="572925" cy="480549"/>
          </a:xfrm>
          <a:prstGeom prst="rect">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4.</a:t>
            </a:r>
          </a:p>
        </p:txBody>
      </p:sp>
    </p:spTree>
    <p:extLst>
      <p:ext uri="{BB962C8B-B14F-4D97-AF65-F5344CB8AC3E}">
        <p14:creationId xmlns:p14="http://schemas.microsoft.com/office/powerpoint/2010/main" val="288303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B99CFE-1451-4A3C-A389-BAD904D325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flipH="1">
            <a:off x="-1" y="5540963"/>
            <a:ext cx="3189137" cy="1416911"/>
          </a:xfrm>
          <a:prstGeom prst="rect">
            <a:avLst/>
          </a:prstGeom>
        </p:spPr>
      </p:pic>
      <p:pic>
        <p:nvPicPr>
          <p:cNvPr id="7" name="Picture 6">
            <a:extLst>
              <a:ext uri="{FF2B5EF4-FFF2-40B4-BE49-F238E27FC236}">
                <a16:creationId xmlns:a16="http://schemas.microsoft.com/office/drawing/2014/main" id="{4B4627C0-F55E-44C9-9F0D-2619912578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5695509" y="5760585"/>
            <a:ext cx="2423548" cy="928397"/>
          </a:xfrm>
          <a:prstGeom prst="rect">
            <a:avLst/>
          </a:prstGeom>
        </p:spPr>
      </p:pic>
      <p:pic>
        <p:nvPicPr>
          <p:cNvPr id="8" name="Picture 7">
            <a:extLst>
              <a:ext uri="{FF2B5EF4-FFF2-40B4-BE49-F238E27FC236}">
                <a16:creationId xmlns:a16="http://schemas.microsoft.com/office/drawing/2014/main" id="{094C3D81-1364-4332-8929-5D851A930E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8275374" y="5700483"/>
            <a:ext cx="2290066" cy="1048603"/>
          </a:xfrm>
          <a:prstGeom prst="rect">
            <a:avLst/>
          </a:prstGeom>
        </p:spPr>
      </p:pic>
      <p:pic>
        <p:nvPicPr>
          <p:cNvPr id="9" name="Picture 8">
            <a:extLst>
              <a:ext uri="{FF2B5EF4-FFF2-40B4-BE49-F238E27FC236}">
                <a16:creationId xmlns:a16="http://schemas.microsoft.com/office/drawing/2014/main" id="{5D6516E6-1F27-4544-BC63-47C02956DB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2476686" y="5593294"/>
            <a:ext cx="4006257" cy="1534691"/>
          </a:xfrm>
          <a:prstGeom prst="rect">
            <a:avLst/>
          </a:prstGeom>
        </p:spPr>
      </p:pic>
      <p:pic>
        <p:nvPicPr>
          <p:cNvPr id="11" name="Picture 10">
            <a:extLst>
              <a:ext uri="{FF2B5EF4-FFF2-40B4-BE49-F238E27FC236}">
                <a16:creationId xmlns:a16="http://schemas.microsoft.com/office/drawing/2014/main" id="{3CB36ABB-2D3E-42CF-8DB1-C9EF8F73F9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a:xfrm>
            <a:off x="2276527" y="5617237"/>
            <a:ext cx="1517653" cy="1222984"/>
          </a:xfrm>
          <a:prstGeom prst="rect">
            <a:avLst/>
          </a:prstGeom>
        </p:spPr>
      </p:pic>
      <p:pic>
        <p:nvPicPr>
          <p:cNvPr id="12" name="Picture 11">
            <a:extLst>
              <a:ext uri="{FF2B5EF4-FFF2-40B4-BE49-F238E27FC236}">
                <a16:creationId xmlns:a16="http://schemas.microsoft.com/office/drawing/2014/main" id="{7E35B395-6C2E-4807-82BE-FFB73CDE9D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a:ext>
            </a:extLst>
          </a:blip>
          <a:srcRect/>
          <a:stretch/>
        </p:blipFill>
        <p:spPr>
          <a:xfrm>
            <a:off x="7389105" y="5667595"/>
            <a:ext cx="1412949" cy="1162837"/>
          </a:xfrm>
          <a:prstGeom prst="rect">
            <a:avLst/>
          </a:prstGeom>
        </p:spPr>
      </p:pic>
      <p:pic>
        <p:nvPicPr>
          <p:cNvPr id="13" name="Picture 12">
            <a:extLst>
              <a:ext uri="{FF2B5EF4-FFF2-40B4-BE49-F238E27FC236}">
                <a16:creationId xmlns:a16="http://schemas.microsoft.com/office/drawing/2014/main" id="{1CF85C6E-CBD5-45EC-A346-11E1AF060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8" cstate="screen">
            <a:extLst>
              <a:ext uri="{28A0092B-C50C-407E-A947-70E740481C1C}">
                <a14:useLocalDpi xmlns:a14="http://schemas.microsoft.com/office/drawing/2010/main"/>
              </a:ext>
            </a:extLst>
          </a:blip>
          <a:srcRect/>
          <a:stretch/>
        </p:blipFill>
        <p:spPr>
          <a:xfrm>
            <a:off x="9770440" y="5612396"/>
            <a:ext cx="1370166" cy="1097914"/>
          </a:xfrm>
          <a:prstGeom prst="rect">
            <a:avLst/>
          </a:prstGeom>
        </p:spPr>
      </p:pic>
      <p:pic>
        <p:nvPicPr>
          <p:cNvPr id="14" name="Picture 13">
            <a:extLst>
              <a:ext uri="{FF2B5EF4-FFF2-40B4-BE49-F238E27FC236}">
                <a16:creationId xmlns:a16="http://schemas.microsoft.com/office/drawing/2014/main" id="{586FB2B9-67F4-48B8-B396-AB3E5214EE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9" cstate="screen">
            <a:extLst>
              <a:ext uri="{28A0092B-C50C-407E-A947-70E740481C1C}">
                <a14:useLocalDpi xmlns:a14="http://schemas.microsoft.com/office/drawing/2010/main"/>
              </a:ext>
            </a:extLst>
          </a:blip>
          <a:srcRect/>
          <a:stretch/>
        </p:blipFill>
        <p:spPr>
          <a:xfrm>
            <a:off x="5257527" y="5549297"/>
            <a:ext cx="794970" cy="1224112"/>
          </a:xfrm>
          <a:prstGeom prst="rect">
            <a:avLst/>
          </a:prstGeom>
        </p:spPr>
      </p:pic>
      <p:pic>
        <p:nvPicPr>
          <p:cNvPr id="15" name="Picture 14">
            <a:extLst>
              <a:ext uri="{FF2B5EF4-FFF2-40B4-BE49-F238E27FC236}">
                <a16:creationId xmlns:a16="http://schemas.microsoft.com/office/drawing/2014/main" id="{81D7C559-82D6-4D47-86B3-E5C837AD27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0" cstate="screen">
            <a:extLst>
              <a:ext uri="{28A0092B-C50C-407E-A947-70E740481C1C}">
                <a14:useLocalDpi xmlns:a14="http://schemas.microsoft.com/office/drawing/2010/main"/>
              </a:ext>
            </a:extLst>
          </a:blip>
          <a:srcRect/>
          <a:stretch/>
        </p:blipFill>
        <p:spPr>
          <a:xfrm>
            <a:off x="244710" y="5258114"/>
            <a:ext cx="1042812" cy="1655763"/>
          </a:xfrm>
          <a:prstGeom prst="rect">
            <a:avLst/>
          </a:prstGeom>
        </p:spPr>
      </p:pic>
      <p:pic>
        <p:nvPicPr>
          <p:cNvPr id="3" name="Picture 2">
            <a:extLst>
              <a:ext uri="{FF2B5EF4-FFF2-40B4-BE49-F238E27FC236}">
                <a16:creationId xmlns:a16="http://schemas.microsoft.com/office/drawing/2014/main" id="{F7C59CF6-7E3C-30FF-EC6D-F37DF516F8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10505987" y="5901506"/>
            <a:ext cx="2055677" cy="787476"/>
          </a:xfrm>
          <a:prstGeom prst="rect">
            <a:avLst/>
          </a:prstGeom>
        </p:spPr>
      </p:pic>
      <p:sp>
        <p:nvSpPr>
          <p:cNvPr id="4" name="Rectangle: Rounded Corners 3">
            <a:extLst>
              <a:ext uri="{FF2B5EF4-FFF2-40B4-BE49-F238E27FC236}">
                <a16:creationId xmlns:a16="http://schemas.microsoft.com/office/drawing/2014/main" id="{211D795E-0A55-BAC1-976B-39E148AA1BA4}"/>
              </a:ext>
              <a:ext uri="{C183D7F6-B498-43B3-948B-1728B52AA6E4}">
                <adec:decorative xmlns:adec="http://schemas.microsoft.com/office/drawing/2017/decorative" val="1"/>
              </a:ext>
            </a:extLst>
          </p:cNvPr>
          <p:cNvSpPr/>
          <p:nvPr/>
        </p:nvSpPr>
        <p:spPr>
          <a:xfrm>
            <a:off x="0" y="664563"/>
            <a:ext cx="7117200" cy="914400"/>
          </a:xfrm>
          <a:prstGeom prst="roundRect">
            <a:avLst>
              <a:gd name="adj" fmla="val 6250"/>
            </a:avLst>
          </a:prstGeom>
          <a:solidFill>
            <a:srgbClr val="42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47711FB4-9EC1-93F6-ACFE-1F25C2BDB8AB}"/>
              </a:ext>
            </a:extLst>
          </p:cNvPr>
          <p:cNvSpPr txBox="1">
            <a:spLocks/>
          </p:cNvSpPr>
          <p:nvPr/>
        </p:nvSpPr>
        <p:spPr>
          <a:xfrm>
            <a:off x="0" y="664563"/>
            <a:ext cx="7117200" cy="765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Arial" panose="020B0604020202020204" pitchFamily="34" charset="0"/>
                <a:cs typeface="Arial" panose="020B0604020202020204" pitchFamily="34" charset="0"/>
              </a:rPr>
              <a:t>Any Questions for Highways?</a:t>
            </a:r>
          </a:p>
        </p:txBody>
      </p:sp>
    </p:spTree>
    <p:extLst>
      <p:ext uri="{BB962C8B-B14F-4D97-AF65-F5344CB8AC3E}">
        <p14:creationId xmlns:p14="http://schemas.microsoft.com/office/powerpoint/2010/main" val="3497737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1580-6576-63D6-7F48-EF34CA8FE158}"/>
            </a:ext>
          </a:extLst>
        </p:cNvPr>
        <p:cNvGrpSpPr/>
        <p:nvPr/>
      </p:nvGrpSpPr>
      <p:grpSpPr>
        <a:xfrm>
          <a:off x="0" y="0"/>
          <a:ext cx="0" cy="0"/>
          <a:chOff x="0" y="0"/>
          <a:chExt cx="0" cy="0"/>
        </a:xfrm>
      </p:grpSpPr>
      <p:pic>
        <p:nvPicPr>
          <p:cNvPr id="2" name="Picture 1" descr="black HCC logo&#10;&#10;">
            <a:extLst>
              <a:ext uri="{FF2B5EF4-FFF2-40B4-BE49-F238E27FC236}">
                <a16:creationId xmlns:a16="http://schemas.microsoft.com/office/drawing/2014/main" id="{2D074CC4-343F-FC03-8ACD-D9411F1B032A}"/>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3932772" y="860244"/>
            <a:ext cx="4369879" cy="3243903"/>
          </a:xfrm>
          <a:prstGeom prst="rect">
            <a:avLst/>
          </a:prstGeom>
        </p:spPr>
      </p:pic>
      <p:pic>
        <p:nvPicPr>
          <p:cNvPr id="6" name="Picture 5">
            <a:extLst>
              <a:ext uri="{FF2B5EF4-FFF2-40B4-BE49-F238E27FC236}">
                <a16:creationId xmlns:a16="http://schemas.microsoft.com/office/drawing/2014/main" id="{D9A37AC0-F16D-5F9A-1956-C32A050D07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flipH="1">
            <a:off x="-1" y="5540963"/>
            <a:ext cx="3189137" cy="1416911"/>
          </a:xfrm>
          <a:prstGeom prst="rect">
            <a:avLst/>
          </a:prstGeom>
        </p:spPr>
      </p:pic>
      <p:pic>
        <p:nvPicPr>
          <p:cNvPr id="7" name="Picture 6">
            <a:extLst>
              <a:ext uri="{FF2B5EF4-FFF2-40B4-BE49-F238E27FC236}">
                <a16:creationId xmlns:a16="http://schemas.microsoft.com/office/drawing/2014/main" id="{5A86425E-B1D3-2FF8-286E-9651093B76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5695509" y="5760585"/>
            <a:ext cx="2423548" cy="928397"/>
          </a:xfrm>
          <a:prstGeom prst="rect">
            <a:avLst/>
          </a:prstGeom>
        </p:spPr>
      </p:pic>
      <p:pic>
        <p:nvPicPr>
          <p:cNvPr id="8" name="Picture 7">
            <a:extLst>
              <a:ext uri="{FF2B5EF4-FFF2-40B4-BE49-F238E27FC236}">
                <a16:creationId xmlns:a16="http://schemas.microsoft.com/office/drawing/2014/main" id="{1D192247-72B4-4B7F-102F-90116DE12E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275374" y="5700483"/>
            <a:ext cx="2290066" cy="1048603"/>
          </a:xfrm>
          <a:prstGeom prst="rect">
            <a:avLst/>
          </a:prstGeom>
        </p:spPr>
      </p:pic>
      <p:pic>
        <p:nvPicPr>
          <p:cNvPr id="9" name="Picture 8">
            <a:extLst>
              <a:ext uri="{FF2B5EF4-FFF2-40B4-BE49-F238E27FC236}">
                <a16:creationId xmlns:a16="http://schemas.microsoft.com/office/drawing/2014/main" id="{5DD2AE66-4DFD-CCE7-5C7A-5CDB2F8DD8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2476686" y="5593294"/>
            <a:ext cx="4006257" cy="1534691"/>
          </a:xfrm>
          <a:prstGeom prst="rect">
            <a:avLst/>
          </a:prstGeom>
        </p:spPr>
      </p:pic>
      <p:pic>
        <p:nvPicPr>
          <p:cNvPr id="11" name="Picture 10">
            <a:extLst>
              <a:ext uri="{FF2B5EF4-FFF2-40B4-BE49-F238E27FC236}">
                <a16:creationId xmlns:a16="http://schemas.microsoft.com/office/drawing/2014/main" id="{CBA155C3-C462-353D-D40C-B04174BEFB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a:ext>
            </a:extLst>
          </a:blip>
          <a:srcRect/>
          <a:stretch/>
        </p:blipFill>
        <p:spPr>
          <a:xfrm>
            <a:off x="2276527" y="5617237"/>
            <a:ext cx="1517653" cy="1222984"/>
          </a:xfrm>
          <a:prstGeom prst="rect">
            <a:avLst/>
          </a:prstGeom>
        </p:spPr>
      </p:pic>
      <p:pic>
        <p:nvPicPr>
          <p:cNvPr id="12" name="Picture 11">
            <a:extLst>
              <a:ext uri="{FF2B5EF4-FFF2-40B4-BE49-F238E27FC236}">
                <a16:creationId xmlns:a16="http://schemas.microsoft.com/office/drawing/2014/main" id="{C5FD83FE-6FB6-F1C4-9638-EFBF72F096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8" cstate="screen">
            <a:extLst>
              <a:ext uri="{28A0092B-C50C-407E-A947-70E740481C1C}">
                <a14:useLocalDpi xmlns:a14="http://schemas.microsoft.com/office/drawing/2010/main"/>
              </a:ext>
            </a:extLst>
          </a:blip>
          <a:srcRect/>
          <a:stretch/>
        </p:blipFill>
        <p:spPr>
          <a:xfrm>
            <a:off x="7389105" y="5667595"/>
            <a:ext cx="1412949" cy="1162837"/>
          </a:xfrm>
          <a:prstGeom prst="rect">
            <a:avLst/>
          </a:prstGeom>
        </p:spPr>
      </p:pic>
      <p:pic>
        <p:nvPicPr>
          <p:cNvPr id="13" name="Picture 12">
            <a:extLst>
              <a:ext uri="{FF2B5EF4-FFF2-40B4-BE49-F238E27FC236}">
                <a16:creationId xmlns:a16="http://schemas.microsoft.com/office/drawing/2014/main" id="{B4AA7DBE-E3CD-64A5-593F-13F5757370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9" cstate="screen">
            <a:extLst>
              <a:ext uri="{28A0092B-C50C-407E-A947-70E740481C1C}">
                <a14:useLocalDpi xmlns:a14="http://schemas.microsoft.com/office/drawing/2010/main"/>
              </a:ext>
            </a:extLst>
          </a:blip>
          <a:srcRect/>
          <a:stretch/>
        </p:blipFill>
        <p:spPr>
          <a:xfrm>
            <a:off x="9770440" y="5612396"/>
            <a:ext cx="1370166" cy="1097914"/>
          </a:xfrm>
          <a:prstGeom prst="rect">
            <a:avLst/>
          </a:prstGeom>
        </p:spPr>
      </p:pic>
      <p:pic>
        <p:nvPicPr>
          <p:cNvPr id="14" name="Picture 13">
            <a:extLst>
              <a:ext uri="{FF2B5EF4-FFF2-40B4-BE49-F238E27FC236}">
                <a16:creationId xmlns:a16="http://schemas.microsoft.com/office/drawing/2014/main" id="{1C47F46E-0A70-A8D6-D566-9C31B56BCF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0" cstate="screen">
            <a:extLst>
              <a:ext uri="{28A0092B-C50C-407E-A947-70E740481C1C}">
                <a14:useLocalDpi xmlns:a14="http://schemas.microsoft.com/office/drawing/2010/main"/>
              </a:ext>
            </a:extLst>
          </a:blip>
          <a:srcRect/>
          <a:stretch/>
        </p:blipFill>
        <p:spPr>
          <a:xfrm>
            <a:off x="5257527" y="5549297"/>
            <a:ext cx="794970" cy="1224112"/>
          </a:xfrm>
          <a:prstGeom prst="rect">
            <a:avLst/>
          </a:prstGeom>
        </p:spPr>
      </p:pic>
      <p:pic>
        <p:nvPicPr>
          <p:cNvPr id="15" name="Picture 14">
            <a:extLst>
              <a:ext uri="{FF2B5EF4-FFF2-40B4-BE49-F238E27FC236}">
                <a16:creationId xmlns:a16="http://schemas.microsoft.com/office/drawing/2014/main" id="{FC1DFBCC-2D3B-BFDF-3422-7434BD77EF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1" cstate="screen">
            <a:extLst>
              <a:ext uri="{28A0092B-C50C-407E-A947-70E740481C1C}">
                <a14:useLocalDpi xmlns:a14="http://schemas.microsoft.com/office/drawing/2010/main"/>
              </a:ext>
            </a:extLst>
          </a:blip>
          <a:srcRect/>
          <a:stretch/>
        </p:blipFill>
        <p:spPr>
          <a:xfrm>
            <a:off x="244710" y="5258114"/>
            <a:ext cx="1042812" cy="1655763"/>
          </a:xfrm>
          <a:prstGeom prst="rect">
            <a:avLst/>
          </a:prstGeom>
        </p:spPr>
      </p:pic>
      <p:pic>
        <p:nvPicPr>
          <p:cNvPr id="3" name="Picture 2">
            <a:extLst>
              <a:ext uri="{FF2B5EF4-FFF2-40B4-BE49-F238E27FC236}">
                <a16:creationId xmlns:a16="http://schemas.microsoft.com/office/drawing/2014/main" id="{C38B2E53-E413-BB23-006B-D458FF1F3C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10505987" y="5901506"/>
            <a:ext cx="2055677" cy="787476"/>
          </a:xfrm>
          <a:prstGeom prst="rect">
            <a:avLst/>
          </a:prstGeom>
        </p:spPr>
      </p:pic>
    </p:spTree>
    <p:extLst>
      <p:ext uri="{BB962C8B-B14F-4D97-AF65-F5344CB8AC3E}">
        <p14:creationId xmlns:p14="http://schemas.microsoft.com/office/powerpoint/2010/main" val="1334276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795F08CC-26B2-92C7-E71A-C30FDF366C1F}"/>
              </a:ext>
            </a:extLst>
          </p:cNvPr>
          <p:cNvPicPr>
            <a:picLocks noChangeAspect="1"/>
          </p:cNvPicPr>
          <p:nvPr/>
        </p:nvPicPr>
        <p:blipFill>
          <a:blip r:embed="rId3">
            <a:extLst>
              <a:ext uri="{28A0092B-C50C-407E-A947-70E740481C1C}">
                <a14:useLocalDpi xmlns:a14="http://schemas.microsoft.com/office/drawing/2010/main" val="0"/>
              </a:ext>
            </a:extLst>
          </a:blip>
          <a:srcRect r="575" b="1801"/>
          <a:stretch>
            <a:fillRect/>
          </a:stretch>
        </p:blipFill>
        <p:spPr>
          <a:xfrm>
            <a:off x="0" y="924126"/>
            <a:ext cx="8597462" cy="5933873"/>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79F598B6-06DE-AEAC-C3D2-8A350910C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384" y="924126"/>
            <a:ext cx="1684465" cy="3266322"/>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E760DF82-05C6-1E8E-7F3C-DE019E3E7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4424" y="4731776"/>
            <a:ext cx="1674385" cy="1419403"/>
          </a:xfrm>
          <a:prstGeom prst="rect">
            <a:avLst/>
          </a:prstGeom>
        </p:spPr>
      </p:pic>
      <p:pic>
        <p:nvPicPr>
          <p:cNvPr id="11" name="Picture 10">
            <a:extLst>
              <a:ext uri="{FF2B5EF4-FFF2-40B4-BE49-F238E27FC236}">
                <a16:creationId xmlns:a16="http://schemas.microsoft.com/office/drawing/2014/main" id="{AE7FE7E5-EF45-79C7-C487-414832409152}"/>
              </a:ext>
            </a:extLst>
          </p:cNvPr>
          <p:cNvPicPr>
            <a:picLocks noChangeAspect="1"/>
          </p:cNvPicPr>
          <p:nvPr/>
        </p:nvPicPr>
        <p:blipFill>
          <a:blip r:embed="rId6"/>
          <a:stretch>
            <a:fillRect/>
          </a:stretch>
        </p:blipFill>
        <p:spPr>
          <a:xfrm>
            <a:off x="10525772" y="3409544"/>
            <a:ext cx="1656500" cy="3443092"/>
          </a:xfrm>
          <a:prstGeom prst="rect">
            <a:avLst/>
          </a:prstGeom>
        </p:spPr>
      </p:pic>
      <p:sp>
        <p:nvSpPr>
          <p:cNvPr id="12" name="Title 1">
            <a:extLst>
              <a:ext uri="{FF2B5EF4-FFF2-40B4-BE49-F238E27FC236}">
                <a16:creationId xmlns:a16="http://schemas.microsoft.com/office/drawing/2014/main" id="{9AA70C4D-8A2D-3398-E887-10262B62B26D}"/>
              </a:ext>
            </a:extLst>
          </p:cNvPr>
          <p:cNvSpPr>
            <a:spLocks noGrp="1"/>
          </p:cNvSpPr>
          <p:nvPr>
            <p:ph type="title"/>
          </p:nvPr>
        </p:nvSpPr>
        <p:spPr>
          <a:xfrm>
            <a:off x="0" y="1"/>
            <a:ext cx="12192000" cy="924910"/>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Tree>
    <p:extLst>
      <p:ext uri="{BB962C8B-B14F-4D97-AF65-F5344CB8AC3E}">
        <p14:creationId xmlns:p14="http://schemas.microsoft.com/office/powerpoint/2010/main" val="3597402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C63-1643-53FB-4204-913A0DBCBE77}"/>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91DF443C-F26F-90B6-6291-CD9BF63A2B3D}"/>
              </a:ext>
            </a:extLst>
          </p:cNvPr>
          <p:cNvSpPr>
            <a:spLocks noGrp="1"/>
          </p:cNvSpPr>
          <p:nvPr>
            <p:ph idx="1"/>
          </p:nvPr>
        </p:nvSpPr>
        <p:spPr>
          <a:xfrm>
            <a:off x="5756943" y="1397876"/>
            <a:ext cx="5341981" cy="5360276"/>
          </a:xfrm>
        </p:spPr>
        <p:txBody>
          <a:bodyPr>
            <a:normAutofit lnSpcReduction="10000"/>
          </a:bodyPr>
          <a:lstStyle/>
          <a:p>
            <a:pPr marL="0" indent="0">
              <a:buNone/>
            </a:pPr>
            <a:r>
              <a:rPr lang="en-GB" sz="3800" b="1" u="sng" dirty="0">
                <a:solidFill>
                  <a:srgbClr val="000000"/>
                </a:solidFill>
              </a:rPr>
              <a:t>Recently Determined Applications </a:t>
            </a:r>
          </a:p>
          <a:p>
            <a:pPr marL="0" indent="0">
              <a:buNone/>
            </a:pPr>
            <a:endParaRPr lang="en-GB" sz="500" dirty="0">
              <a:solidFill>
                <a:srgbClr val="000000"/>
              </a:solidFill>
            </a:endParaRPr>
          </a:p>
          <a:p>
            <a:r>
              <a:rPr lang="en-GB" sz="3000" b="1" dirty="0">
                <a:solidFill>
                  <a:srgbClr val="000000"/>
                </a:solidFill>
              </a:rPr>
              <a:t>Allotments</a:t>
            </a:r>
            <a:r>
              <a:rPr lang="en-GB" sz="3000" dirty="0">
                <a:solidFill>
                  <a:srgbClr val="000000"/>
                </a:solidFill>
              </a:rPr>
              <a:t>                                3/25/0033/REM                            Granted with conditions                       May 2025</a:t>
            </a:r>
          </a:p>
          <a:p>
            <a:endParaRPr lang="en-GB" sz="1800" dirty="0">
              <a:solidFill>
                <a:srgbClr val="000000"/>
              </a:solidFill>
            </a:endParaRPr>
          </a:p>
          <a:p>
            <a:r>
              <a:rPr lang="en-GB" sz="3000" b="1" dirty="0"/>
              <a:t>Archaeology condition                            for allotments                                           </a:t>
            </a:r>
            <a:r>
              <a:rPr lang="en-GB" sz="3000" dirty="0"/>
              <a:t>X/25/0604/CND                                    Partially discharged                            13</a:t>
            </a:r>
            <a:r>
              <a:rPr lang="en-GB" sz="3000" baseline="30000" dirty="0"/>
              <a:t>th</a:t>
            </a:r>
            <a:r>
              <a:rPr lang="en-GB" sz="3000" dirty="0"/>
              <a:t> November 2025</a:t>
            </a:r>
          </a:p>
        </p:txBody>
      </p:sp>
      <p:sp>
        <p:nvSpPr>
          <p:cNvPr id="3" name="Content Placeholder 7">
            <a:extLst>
              <a:ext uri="{FF2B5EF4-FFF2-40B4-BE49-F238E27FC236}">
                <a16:creationId xmlns:a16="http://schemas.microsoft.com/office/drawing/2014/main" id="{B41229D8-1B5F-EE5F-C2DA-C5A384FFA6C9}"/>
              </a:ext>
            </a:extLst>
          </p:cNvPr>
          <p:cNvSpPr txBox="1">
            <a:spLocks/>
          </p:cNvSpPr>
          <p:nvPr/>
        </p:nvSpPr>
        <p:spPr>
          <a:xfrm>
            <a:off x="147813" y="1397876"/>
            <a:ext cx="5227108" cy="53602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100" b="1" u="sng" dirty="0">
                <a:solidFill>
                  <a:srgbClr val="000000"/>
                </a:solidFill>
              </a:rPr>
              <a:t>Current Applications </a:t>
            </a:r>
          </a:p>
          <a:p>
            <a:pPr marL="0" indent="0">
              <a:buFont typeface="Arial" panose="020B0604020202020204" pitchFamily="34" charset="0"/>
              <a:buNone/>
            </a:pPr>
            <a:endParaRPr lang="en-GB" sz="900" b="1" dirty="0">
              <a:solidFill>
                <a:srgbClr val="000000"/>
              </a:solidFill>
            </a:endParaRPr>
          </a:p>
          <a:p>
            <a:r>
              <a:rPr lang="en-GB" sz="3000" b="1" dirty="0">
                <a:solidFill>
                  <a:srgbClr val="000000"/>
                </a:solidFill>
              </a:rPr>
              <a:t>Parcel D1                                                  </a:t>
            </a:r>
            <a:r>
              <a:rPr lang="en-GB" sz="3000" dirty="0">
                <a:solidFill>
                  <a:srgbClr val="000000"/>
                </a:solidFill>
              </a:rPr>
              <a:t>3/20/1622/OUT                                      64 dwellings</a:t>
            </a:r>
          </a:p>
          <a:p>
            <a:endParaRPr lang="en-GB" sz="1100" dirty="0">
              <a:solidFill>
                <a:srgbClr val="000000"/>
              </a:solidFill>
            </a:endParaRPr>
          </a:p>
          <a:p>
            <a:r>
              <a:rPr lang="en-GB" b="1" dirty="0">
                <a:solidFill>
                  <a:srgbClr val="000000"/>
                </a:solidFill>
              </a:rPr>
              <a:t>Parcels D, E, F &amp; G</a:t>
            </a:r>
            <a:r>
              <a:rPr lang="en-GB" dirty="0">
                <a:solidFill>
                  <a:srgbClr val="000000"/>
                </a:solidFill>
              </a:rPr>
              <a:t>                            3/25/0485/REM                                      202 dwellings </a:t>
            </a:r>
          </a:p>
          <a:p>
            <a:pPr marL="0" indent="0">
              <a:buNone/>
            </a:pPr>
            <a:endParaRPr lang="en-GB" sz="1050" dirty="0">
              <a:solidFill>
                <a:srgbClr val="000000"/>
              </a:solidFill>
            </a:endParaRPr>
          </a:p>
          <a:p>
            <a:r>
              <a:rPr lang="en-GB" b="1" dirty="0">
                <a:solidFill>
                  <a:srgbClr val="000000"/>
                </a:solidFill>
              </a:rPr>
              <a:t>Roundabout                                 </a:t>
            </a:r>
            <a:r>
              <a:rPr lang="en-GB" dirty="0">
                <a:solidFill>
                  <a:srgbClr val="000000"/>
                </a:solidFill>
              </a:rPr>
              <a:t>3/25/0794/FUL                                    </a:t>
            </a:r>
            <a:r>
              <a:rPr lang="en-GB" dirty="0"/>
              <a:t>New fourth arm to consented A120 roundabout</a:t>
            </a:r>
          </a:p>
        </p:txBody>
      </p:sp>
      <p:pic>
        <p:nvPicPr>
          <p:cNvPr id="4" name="Picture 3" descr="A black background with text and colorful circles&#10;&#10;Description automatically generated">
            <a:extLst>
              <a:ext uri="{FF2B5EF4-FFF2-40B4-BE49-F238E27FC236}">
                <a16:creationId xmlns:a16="http://schemas.microsoft.com/office/drawing/2014/main" id="{89A28581-ADAF-5797-44C3-F020EFCDFC13}"/>
              </a:ext>
            </a:extLst>
          </p:cNvPr>
          <p:cNvPicPr>
            <a:picLocks noChangeAspect="1"/>
          </p:cNvPicPr>
          <p:nvPr/>
        </p:nvPicPr>
        <p:blipFill>
          <a:blip r:embed="rId3"/>
          <a:srcRect l="6625" t="11797" b="12237"/>
          <a:stretch/>
        </p:blipFill>
        <p:spPr>
          <a:xfrm>
            <a:off x="9811512" y="5206826"/>
            <a:ext cx="2380488" cy="1651174"/>
          </a:xfrm>
          <a:prstGeom prst="rect">
            <a:avLst/>
          </a:prstGeom>
        </p:spPr>
      </p:pic>
    </p:spTree>
    <p:extLst>
      <p:ext uri="{BB962C8B-B14F-4D97-AF65-F5344CB8AC3E}">
        <p14:creationId xmlns:p14="http://schemas.microsoft.com/office/powerpoint/2010/main" val="278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C63-1643-53FB-4204-913A0DBCBE77}"/>
              </a:ext>
            </a:extLst>
          </p:cNvPr>
          <p:cNvSpPr>
            <a:spLocks noGrp="1"/>
          </p:cNvSpPr>
          <p:nvPr>
            <p:ph type="title"/>
          </p:nvPr>
        </p:nvSpPr>
        <p:spPr>
          <a:xfrm>
            <a:off x="9725" y="0"/>
            <a:ext cx="12192000" cy="1541563"/>
          </a:xfrm>
          <a:solidFill>
            <a:srgbClr val="002060"/>
          </a:solidFill>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 Cllr. Vicky Glover-Ward</a:t>
            </a:r>
            <a:b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Executive Member for Planning &amp; Growth</a:t>
            </a:r>
            <a:endParaRPr lang="en-GB" sz="3733"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6ED7029A-BFF5-78AA-13A6-C373ED732459}"/>
              </a:ext>
            </a:extLst>
          </p:cNvPr>
          <p:cNvSpPr>
            <a:spLocks noGrp="1"/>
          </p:cNvSpPr>
          <p:nvPr>
            <p:ph idx="1"/>
          </p:nvPr>
        </p:nvSpPr>
        <p:spPr>
          <a:xfrm>
            <a:off x="208873" y="1847706"/>
            <a:ext cx="8728386" cy="4551657"/>
          </a:xfrm>
        </p:spPr>
        <p:txBody>
          <a:bodyPr>
            <a:normAutofit lnSpcReduction="10000"/>
          </a:bodyPr>
          <a:lstStyle/>
          <a:p>
            <a:pPr marL="0" indent="0">
              <a:buNone/>
            </a:pPr>
            <a:r>
              <a:rPr lang="en-GB" b="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Stortford Fields Community Forum…</a:t>
            </a:r>
          </a:p>
          <a:p>
            <a:pPr marL="0" indent="0">
              <a:buNone/>
            </a:pPr>
            <a:endParaRPr lang="en-GB" sz="9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Provides an opportunity for developers, residents, community groups, elected members and council officers to engage with each other as development is taking place on the ground. </a:t>
            </a:r>
          </a:p>
          <a:p>
            <a:endPar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Offers an opportunity for existing and new communities to raise issues of interest and concern, with a view to enhancing the quality of community life and communication.</a:t>
            </a:r>
          </a:p>
        </p:txBody>
      </p:sp>
      <p:pic>
        <p:nvPicPr>
          <p:cNvPr id="5" name="Picture 4" descr="A black background with text and colorful circles&#10;&#10;Description automatically generated">
            <a:extLst>
              <a:ext uri="{FF2B5EF4-FFF2-40B4-BE49-F238E27FC236}">
                <a16:creationId xmlns:a16="http://schemas.microsoft.com/office/drawing/2014/main" id="{3CF7632D-223D-5DFB-A1E6-8EC0A48A160C}"/>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138579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877E954A-4E2B-62D2-3B32-540ED3039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16097-9BAD-692A-CE57-9AFC895C89F9}"/>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pic>
        <p:nvPicPr>
          <p:cNvPr id="4" name="Picture 3" descr="A black background with text and colorful circles&#10;&#10;Description automatically generated">
            <a:extLst>
              <a:ext uri="{FF2B5EF4-FFF2-40B4-BE49-F238E27FC236}">
                <a16:creationId xmlns:a16="http://schemas.microsoft.com/office/drawing/2014/main" id="{94C53E1A-8EDB-182E-6775-82517D8DCED0}"/>
              </a:ext>
            </a:extLst>
          </p:cNvPr>
          <p:cNvPicPr>
            <a:picLocks noChangeAspect="1"/>
          </p:cNvPicPr>
          <p:nvPr/>
        </p:nvPicPr>
        <p:blipFill>
          <a:blip r:embed="rId3"/>
          <a:srcRect l="6625" t="11797" b="12237"/>
          <a:stretch/>
        </p:blipFill>
        <p:spPr>
          <a:xfrm>
            <a:off x="9811512" y="5206826"/>
            <a:ext cx="2380488" cy="1651174"/>
          </a:xfrm>
          <a:prstGeom prst="rect">
            <a:avLst/>
          </a:prstGeom>
        </p:spPr>
      </p:pic>
      <p:pic>
        <p:nvPicPr>
          <p:cNvPr id="10" name="Picture 9" descr="A map of a neighborhood&#10;&#10;AI-generated content may be incorrect.">
            <a:extLst>
              <a:ext uri="{FF2B5EF4-FFF2-40B4-BE49-F238E27FC236}">
                <a16:creationId xmlns:a16="http://schemas.microsoft.com/office/drawing/2014/main" id="{F008F0F5-95BD-91FF-2798-0E98C4404AC6}"/>
              </a:ext>
            </a:extLst>
          </p:cNvPr>
          <p:cNvPicPr>
            <a:picLocks noChangeAspect="1"/>
          </p:cNvPicPr>
          <p:nvPr/>
        </p:nvPicPr>
        <p:blipFill>
          <a:blip r:embed="rId4">
            <a:extLst>
              <a:ext uri="{28A0092B-C50C-407E-A947-70E740481C1C}">
                <a14:useLocalDpi xmlns:a14="http://schemas.microsoft.com/office/drawing/2010/main" val="0"/>
              </a:ext>
            </a:extLst>
          </a:blip>
          <a:srcRect l="18050" r="8091" b="38084"/>
          <a:stretch>
            <a:fillRect/>
          </a:stretch>
        </p:blipFill>
        <p:spPr>
          <a:xfrm>
            <a:off x="6053959" y="1397022"/>
            <a:ext cx="6043448" cy="4246179"/>
          </a:xfrm>
          <a:prstGeom prst="rect">
            <a:avLst/>
          </a:prstGeom>
        </p:spPr>
      </p:pic>
      <p:pic>
        <p:nvPicPr>
          <p:cNvPr id="9" name="Picture 8">
            <a:extLst>
              <a:ext uri="{FF2B5EF4-FFF2-40B4-BE49-F238E27FC236}">
                <a16:creationId xmlns:a16="http://schemas.microsoft.com/office/drawing/2014/main" id="{6043548D-CCAD-E49D-F38C-93EF589C437C}"/>
              </a:ext>
            </a:extLst>
          </p:cNvPr>
          <p:cNvPicPr>
            <a:picLocks noChangeAspect="1"/>
          </p:cNvPicPr>
          <p:nvPr/>
        </p:nvPicPr>
        <p:blipFill>
          <a:blip r:embed="rId5"/>
          <a:srcRect l="5864" t="4803" r="5340"/>
          <a:stretch>
            <a:fillRect/>
          </a:stretch>
        </p:blipFill>
        <p:spPr>
          <a:xfrm>
            <a:off x="94593" y="2627587"/>
            <a:ext cx="5812221" cy="4141823"/>
          </a:xfrm>
          <a:prstGeom prst="rect">
            <a:avLst/>
          </a:prstGeom>
        </p:spPr>
      </p:pic>
    </p:spTree>
    <p:extLst>
      <p:ext uri="{BB962C8B-B14F-4D97-AF65-F5344CB8AC3E}">
        <p14:creationId xmlns:p14="http://schemas.microsoft.com/office/powerpoint/2010/main" val="114046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FAFB5559-D1E5-3DAA-A78E-CDB0CD0F0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C077E-6695-A9F0-1323-7AAE619CC2E8}"/>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451D8EC6-3A0F-BE31-665E-FBD44671FEBB}"/>
              </a:ext>
            </a:extLst>
          </p:cNvPr>
          <p:cNvSpPr>
            <a:spLocks noGrp="1"/>
          </p:cNvSpPr>
          <p:nvPr>
            <p:ph idx="1"/>
          </p:nvPr>
        </p:nvSpPr>
        <p:spPr>
          <a:xfrm>
            <a:off x="299962" y="1570930"/>
            <a:ext cx="10948141" cy="4987186"/>
          </a:xfrm>
        </p:spPr>
        <p:txBody>
          <a:bodyPr>
            <a:normAutofit/>
          </a:bodyPr>
          <a:lstStyle/>
          <a:p>
            <a:pPr marL="0" indent="0">
              <a:buNone/>
            </a:pPr>
            <a:r>
              <a:rPr lang="en-GB" sz="4000" b="1" dirty="0">
                <a:solidFill>
                  <a:srgbClr val="000000"/>
                </a:solidFill>
              </a:rPr>
              <a:t>Infrastructure</a:t>
            </a:r>
          </a:p>
          <a:p>
            <a:pPr marL="0" indent="0">
              <a:buNone/>
            </a:pPr>
            <a:endParaRPr lang="en-GB" b="1" dirty="0">
              <a:solidFill>
                <a:srgbClr val="000000"/>
              </a:solidFill>
            </a:endParaRPr>
          </a:p>
          <a:p>
            <a:r>
              <a:rPr lang="en-GB" sz="3200" dirty="0">
                <a:solidFill>
                  <a:srgbClr val="000000"/>
                </a:solidFill>
              </a:rPr>
              <a:t>Allotments</a:t>
            </a:r>
          </a:p>
          <a:p>
            <a:r>
              <a:rPr lang="en-GB" sz="3200" dirty="0">
                <a:solidFill>
                  <a:srgbClr val="000000"/>
                </a:solidFill>
              </a:rPr>
              <a:t>Hoggates Park</a:t>
            </a:r>
          </a:p>
          <a:p>
            <a:r>
              <a:rPr lang="en-GB" sz="3200" dirty="0">
                <a:solidFill>
                  <a:srgbClr val="000000"/>
                </a:solidFill>
              </a:rPr>
              <a:t>Foxdells Farm</a:t>
            </a:r>
          </a:p>
          <a:p>
            <a:r>
              <a:rPr lang="en-GB" sz="3200" dirty="0">
                <a:solidFill>
                  <a:srgbClr val="000000"/>
                </a:solidFill>
              </a:rPr>
              <a:t>Neighbourhood Centres</a:t>
            </a:r>
            <a:endParaRPr lang="en-GB" b="1" dirty="0">
              <a:solidFill>
                <a:srgbClr val="000000"/>
              </a:solidFill>
            </a:endParaRP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551798A4-B120-5409-55BD-2967479DB504}"/>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4" name="Picture 3" descr="A path leading to a field&#10;&#10;AI-generated content may be incorrect.">
            <a:extLst>
              <a:ext uri="{FF2B5EF4-FFF2-40B4-BE49-F238E27FC236}">
                <a16:creationId xmlns:a16="http://schemas.microsoft.com/office/drawing/2014/main" id="{49019401-E59A-9E2D-36D1-1B11E5778008}"/>
              </a:ext>
            </a:extLst>
          </p:cNvPr>
          <p:cNvPicPr>
            <a:picLocks noChangeAspect="1"/>
          </p:cNvPicPr>
          <p:nvPr/>
        </p:nvPicPr>
        <p:blipFill>
          <a:blip r:embed="rId4">
            <a:extLst>
              <a:ext uri="{28A0092B-C50C-407E-A947-70E740481C1C}">
                <a14:useLocalDpi xmlns:a14="http://schemas.microsoft.com/office/drawing/2010/main" val="0"/>
              </a:ext>
            </a:extLst>
          </a:blip>
          <a:srcRect l="5317" t="22873" r="16080" b="26005"/>
          <a:stretch>
            <a:fillRect/>
          </a:stretch>
        </p:blipFill>
        <p:spPr>
          <a:xfrm>
            <a:off x="5526909" y="1517105"/>
            <a:ext cx="6433225" cy="3138007"/>
          </a:xfrm>
          <a:prstGeom prst="rect">
            <a:avLst/>
          </a:prstGeom>
        </p:spPr>
      </p:pic>
    </p:spTree>
    <p:extLst>
      <p:ext uri="{BB962C8B-B14F-4D97-AF65-F5344CB8AC3E}">
        <p14:creationId xmlns:p14="http://schemas.microsoft.com/office/powerpoint/2010/main" val="4121255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A0EA28F7-8AB4-EF50-3524-655DBAF7C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A3B87-D9BB-54EF-870C-EBDCEB04C72B}"/>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91BE6610-BCA5-F153-5426-746CC9FFFB18}"/>
              </a:ext>
            </a:extLst>
          </p:cNvPr>
          <p:cNvSpPr>
            <a:spLocks noGrp="1"/>
          </p:cNvSpPr>
          <p:nvPr>
            <p:ph idx="1"/>
          </p:nvPr>
        </p:nvSpPr>
        <p:spPr>
          <a:xfrm>
            <a:off x="299962" y="1570930"/>
            <a:ext cx="10948141" cy="4987186"/>
          </a:xfrm>
        </p:spPr>
        <p:txBody>
          <a:bodyPr>
            <a:normAutofit/>
          </a:bodyPr>
          <a:lstStyle/>
          <a:p>
            <a:pPr marL="0" indent="0">
              <a:buNone/>
            </a:pPr>
            <a:r>
              <a:rPr lang="en-GB" sz="4000" b="1" dirty="0">
                <a:solidFill>
                  <a:srgbClr val="000000"/>
                </a:solidFill>
              </a:rPr>
              <a:t>Infrastructure</a:t>
            </a:r>
          </a:p>
          <a:p>
            <a:pPr marL="0" indent="0">
              <a:buNone/>
            </a:pPr>
            <a:endParaRPr lang="en-GB" b="1" dirty="0">
              <a:solidFill>
                <a:srgbClr val="000000"/>
              </a:solidFill>
            </a:endParaRPr>
          </a:p>
          <a:p>
            <a:r>
              <a:rPr lang="en-GB" sz="3200" dirty="0">
                <a:solidFill>
                  <a:srgbClr val="000000"/>
                </a:solidFill>
              </a:rPr>
              <a:t>Foxdells Farm</a:t>
            </a:r>
          </a:p>
          <a:p>
            <a:pPr marL="0" indent="0">
              <a:buNone/>
            </a:pPr>
            <a:endParaRPr lang="en-GB" b="1" dirty="0">
              <a:solidFill>
                <a:srgbClr val="000000"/>
              </a:solidFill>
            </a:endParaRP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43A02A7C-E816-0F7E-92CC-AC1B07CCCE0C}"/>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5" name="Picture 4" descr="A building with scaffolding and a fence&#10;&#10;AI-generated content may be incorrect.">
            <a:extLst>
              <a:ext uri="{FF2B5EF4-FFF2-40B4-BE49-F238E27FC236}">
                <a16:creationId xmlns:a16="http://schemas.microsoft.com/office/drawing/2014/main" id="{AAF6C789-402E-D5F3-CC3F-097D48B3B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109" y="2234472"/>
            <a:ext cx="5764859" cy="4323644"/>
          </a:xfrm>
          <a:prstGeom prst="rect">
            <a:avLst/>
          </a:prstGeom>
        </p:spPr>
      </p:pic>
    </p:spTree>
    <p:extLst>
      <p:ext uri="{BB962C8B-B14F-4D97-AF65-F5344CB8AC3E}">
        <p14:creationId xmlns:p14="http://schemas.microsoft.com/office/powerpoint/2010/main" val="389782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0861E404-5DDF-53A9-E6FE-DC2AAD91B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C8708-1961-7C2B-5E22-8A85EE522FC5}"/>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555C2DE0-A852-2034-E656-52B7A9BF5F78}"/>
              </a:ext>
            </a:extLst>
          </p:cNvPr>
          <p:cNvSpPr>
            <a:spLocks noGrp="1"/>
          </p:cNvSpPr>
          <p:nvPr>
            <p:ph idx="1"/>
          </p:nvPr>
        </p:nvSpPr>
        <p:spPr>
          <a:xfrm>
            <a:off x="299962" y="1570930"/>
            <a:ext cx="10948141" cy="4987186"/>
          </a:xfrm>
        </p:spPr>
        <p:txBody>
          <a:bodyPr>
            <a:normAutofit/>
          </a:bodyPr>
          <a:lstStyle/>
          <a:p>
            <a:pPr marL="0" indent="0">
              <a:buNone/>
            </a:pPr>
            <a:r>
              <a:rPr lang="en-GB" sz="4000" b="1" dirty="0">
                <a:solidFill>
                  <a:srgbClr val="000000"/>
                </a:solidFill>
              </a:rPr>
              <a:t>Infrastructure</a:t>
            </a:r>
          </a:p>
          <a:p>
            <a:pPr marL="0" indent="0">
              <a:buNone/>
            </a:pPr>
            <a:endParaRPr lang="en-GB" b="1" dirty="0">
              <a:solidFill>
                <a:srgbClr val="000000"/>
              </a:solidFill>
            </a:endParaRPr>
          </a:p>
          <a:p>
            <a:pPr marL="0" indent="0">
              <a:buNone/>
            </a:pPr>
            <a:endParaRPr lang="en-GB" b="1" dirty="0">
              <a:solidFill>
                <a:srgbClr val="000000"/>
              </a:solidFill>
            </a:endParaRP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E1A09BC9-0D50-EA1B-14A7-09D9BED37B0D}"/>
              </a:ext>
            </a:extLst>
          </p:cNvPr>
          <p:cNvPicPr>
            <a:picLocks noChangeAspect="1"/>
          </p:cNvPicPr>
          <p:nvPr/>
        </p:nvPicPr>
        <p:blipFill>
          <a:blip r:embed="rId3"/>
          <a:srcRect l="6625" t="11797" b="12237"/>
          <a:stretch/>
        </p:blipFill>
        <p:spPr>
          <a:xfrm>
            <a:off x="9438968" y="5057095"/>
            <a:ext cx="2753032" cy="1909581"/>
          </a:xfrm>
          <a:prstGeom prst="rect">
            <a:avLst/>
          </a:prstGeom>
        </p:spPr>
      </p:pic>
      <p:pic>
        <p:nvPicPr>
          <p:cNvPr id="5" name="Picture 4" descr="A map of a building&#10;&#10;AI-generated content may be incorrect.">
            <a:extLst>
              <a:ext uri="{FF2B5EF4-FFF2-40B4-BE49-F238E27FC236}">
                <a16:creationId xmlns:a16="http://schemas.microsoft.com/office/drawing/2014/main" id="{CAD9CB7C-4868-0999-1964-F9A70D406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51" y="2442657"/>
            <a:ext cx="7750915" cy="4205770"/>
          </a:xfrm>
          <a:prstGeom prst="rect">
            <a:avLst/>
          </a:prstGeom>
        </p:spPr>
      </p:pic>
      <p:sp>
        <p:nvSpPr>
          <p:cNvPr id="7" name="TextBox 6">
            <a:extLst>
              <a:ext uri="{FF2B5EF4-FFF2-40B4-BE49-F238E27FC236}">
                <a16:creationId xmlns:a16="http://schemas.microsoft.com/office/drawing/2014/main" id="{1FC03CA9-5C34-AD20-CAD6-6932B85D682D}"/>
              </a:ext>
            </a:extLst>
          </p:cNvPr>
          <p:cNvSpPr txBox="1"/>
          <p:nvPr/>
        </p:nvSpPr>
        <p:spPr>
          <a:xfrm>
            <a:off x="8330837" y="1800905"/>
            <a:ext cx="3861163" cy="2554545"/>
          </a:xfrm>
          <a:prstGeom prst="rect">
            <a:avLst/>
          </a:prstGeom>
          <a:noFill/>
        </p:spPr>
        <p:txBody>
          <a:bodyPr wrap="square">
            <a:spAutoFit/>
          </a:bodyPr>
          <a:lstStyle/>
          <a:p>
            <a:pPr algn="ctr"/>
            <a:r>
              <a:rPr lang="en-GB" sz="3200" dirty="0">
                <a:solidFill>
                  <a:srgbClr val="000000"/>
                </a:solidFill>
              </a:rPr>
              <a:t>Western Neighbourhood Local Centre</a:t>
            </a:r>
          </a:p>
          <a:p>
            <a:pPr algn="ctr"/>
            <a:endParaRPr lang="en-GB" sz="3200" dirty="0">
              <a:solidFill>
                <a:srgbClr val="000000"/>
              </a:solidFill>
            </a:endParaRPr>
          </a:p>
          <a:p>
            <a:pPr algn="ctr"/>
            <a:r>
              <a:rPr lang="en-GB" sz="3200" dirty="0">
                <a:solidFill>
                  <a:srgbClr val="000000"/>
                </a:solidFill>
              </a:rPr>
              <a:t>3/19/2626/FUL</a:t>
            </a:r>
          </a:p>
        </p:txBody>
      </p:sp>
    </p:spTree>
    <p:extLst>
      <p:ext uri="{BB962C8B-B14F-4D97-AF65-F5344CB8AC3E}">
        <p14:creationId xmlns:p14="http://schemas.microsoft.com/office/powerpoint/2010/main" val="315539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35ACF703-3605-C834-CAFC-7FCE868C0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9BB91-54AA-09CB-404F-1F2B25E4811E}"/>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62C8A97C-9C47-4A6E-D7C0-E8DAA7F154A2}"/>
              </a:ext>
            </a:extLst>
          </p:cNvPr>
          <p:cNvSpPr>
            <a:spLocks noGrp="1"/>
          </p:cNvSpPr>
          <p:nvPr>
            <p:ph idx="1"/>
          </p:nvPr>
        </p:nvSpPr>
        <p:spPr>
          <a:xfrm>
            <a:off x="192958" y="1454198"/>
            <a:ext cx="10948141" cy="4987186"/>
          </a:xfrm>
        </p:spPr>
        <p:txBody>
          <a:bodyPr>
            <a:normAutofit/>
          </a:bodyPr>
          <a:lstStyle/>
          <a:p>
            <a:pPr marL="0" indent="0">
              <a:buNone/>
            </a:pPr>
            <a:r>
              <a:rPr lang="en-GB" sz="4000" b="1" dirty="0">
                <a:solidFill>
                  <a:srgbClr val="000000"/>
                </a:solidFill>
              </a:rPr>
              <a:t>Infrastructure</a:t>
            </a:r>
          </a:p>
          <a:p>
            <a:pPr marL="0" indent="0">
              <a:buNone/>
            </a:pPr>
            <a:endParaRPr lang="en-GB" b="1" dirty="0">
              <a:solidFill>
                <a:srgbClr val="000000"/>
              </a:solidFill>
            </a:endParaRPr>
          </a:p>
          <a:p>
            <a:pPr marL="0" indent="0">
              <a:buNone/>
            </a:pPr>
            <a:endParaRPr lang="en-GB" b="1" dirty="0">
              <a:solidFill>
                <a:srgbClr val="000000"/>
              </a:solidFill>
            </a:endParaRP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CAE97ACD-DB66-24E5-97C1-06409CC8D764}"/>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4" name="Picture 3" descr="A map of a neighborhood&#10;&#10;AI-generated content may be incorrect.">
            <a:extLst>
              <a:ext uri="{FF2B5EF4-FFF2-40B4-BE49-F238E27FC236}">
                <a16:creationId xmlns:a16="http://schemas.microsoft.com/office/drawing/2014/main" id="{EBA6E17D-EB23-0282-5D5A-D3ED0368891F}"/>
              </a:ext>
            </a:extLst>
          </p:cNvPr>
          <p:cNvPicPr>
            <a:picLocks noChangeAspect="1"/>
          </p:cNvPicPr>
          <p:nvPr/>
        </p:nvPicPr>
        <p:blipFill>
          <a:blip r:embed="rId4">
            <a:extLst>
              <a:ext uri="{28A0092B-C50C-407E-A947-70E740481C1C}">
                <a14:useLocalDpi xmlns:a14="http://schemas.microsoft.com/office/drawing/2010/main" val="0"/>
              </a:ext>
            </a:extLst>
          </a:blip>
          <a:srcRect l="29066" t="1323" r="17198" b="39846"/>
          <a:stretch>
            <a:fillRect/>
          </a:stretch>
        </p:blipFill>
        <p:spPr>
          <a:xfrm>
            <a:off x="1663430" y="2090055"/>
            <a:ext cx="4993153" cy="4581728"/>
          </a:xfrm>
          <a:prstGeom prst="rect">
            <a:avLst/>
          </a:prstGeom>
        </p:spPr>
      </p:pic>
      <p:sp>
        <p:nvSpPr>
          <p:cNvPr id="6" name="TextBox 5">
            <a:extLst>
              <a:ext uri="{FF2B5EF4-FFF2-40B4-BE49-F238E27FC236}">
                <a16:creationId xmlns:a16="http://schemas.microsoft.com/office/drawing/2014/main" id="{3170E846-3A8C-286A-6C69-FD0553C276E1}"/>
              </a:ext>
            </a:extLst>
          </p:cNvPr>
          <p:cNvSpPr txBox="1"/>
          <p:nvPr/>
        </p:nvSpPr>
        <p:spPr>
          <a:xfrm>
            <a:off x="7500399" y="2644170"/>
            <a:ext cx="3921972" cy="1569660"/>
          </a:xfrm>
          <a:prstGeom prst="rect">
            <a:avLst/>
          </a:prstGeom>
          <a:noFill/>
        </p:spPr>
        <p:txBody>
          <a:bodyPr wrap="square">
            <a:spAutoFit/>
          </a:bodyPr>
          <a:lstStyle/>
          <a:p>
            <a:pPr algn="ctr"/>
            <a:r>
              <a:rPr lang="en-GB" sz="3200" dirty="0">
                <a:solidFill>
                  <a:srgbClr val="000000"/>
                </a:solidFill>
              </a:rPr>
              <a:t>Eastern Neighbourhood Local Centre</a:t>
            </a:r>
          </a:p>
        </p:txBody>
      </p:sp>
    </p:spTree>
    <p:extLst>
      <p:ext uri="{BB962C8B-B14F-4D97-AF65-F5344CB8AC3E}">
        <p14:creationId xmlns:p14="http://schemas.microsoft.com/office/powerpoint/2010/main" val="25083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B4776FC5-0630-81ED-BBB6-1FE8310AB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1A6D5-1055-989C-1105-C595BBC58316}"/>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599EF63A-C06A-9DA0-4980-8791CE43449C}"/>
              </a:ext>
            </a:extLst>
          </p:cNvPr>
          <p:cNvSpPr>
            <a:spLocks noGrp="1"/>
          </p:cNvSpPr>
          <p:nvPr>
            <p:ph idx="1"/>
          </p:nvPr>
        </p:nvSpPr>
        <p:spPr>
          <a:xfrm>
            <a:off x="289452" y="1444806"/>
            <a:ext cx="10948141" cy="5186486"/>
          </a:xfrm>
        </p:spPr>
        <p:txBody>
          <a:bodyPr>
            <a:normAutofit/>
          </a:bodyPr>
          <a:lstStyle/>
          <a:p>
            <a:pPr marL="0" indent="0">
              <a:buNone/>
            </a:pPr>
            <a:r>
              <a:rPr lang="en-GB" sz="3500" b="1" u="sng" dirty="0">
                <a:solidFill>
                  <a:srgbClr val="000000"/>
                </a:solidFill>
              </a:rPr>
              <a:t>You raised, we investigated</a:t>
            </a:r>
          </a:p>
          <a:p>
            <a:pPr marL="0" indent="0">
              <a:buNone/>
            </a:pPr>
            <a:endParaRPr lang="en-GB" sz="800" b="1" dirty="0">
              <a:solidFill>
                <a:srgbClr val="000000"/>
              </a:solidFill>
            </a:endParaRPr>
          </a:p>
          <a:p>
            <a:pPr marL="0" indent="0">
              <a:buNone/>
            </a:pPr>
            <a:r>
              <a:rPr lang="en-GB" b="1" dirty="0">
                <a:solidFill>
                  <a:srgbClr val="000000"/>
                </a:solidFill>
              </a:rPr>
              <a:t>Matters raised from the previous forum:</a:t>
            </a:r>
          </a:p>
          <a:p>
            <a:pPr lvl="1"/>
            <a:r>
              <a:rPr lang="en-GB" sz="2600" dirty="0">
                <a:solidFill>
                  <a:srgbClr val="000000"/>
                </a:solidFill>
              </a:rPr>
              <a:t>Frontier hoarding</a:t>
            </a:r>
          </a:p>
          <a:p>
            <a:pPr lvl="1"/>
            <a:r>
              <a:rPr lang="en-GB" sz="2600" dirty="0">
                <a:solidFill>
                  <a:srgbClr val="000000"/>
                </a:solidFill>
              </a:rPr>
              <a:t>Sustainable transport routes</a:t>
            </a:r>
          </a:p>
          <a:p>
            <a:pPr lvl="1"/>
            <a:r>
              <a:rPr lang="en-GB" sz="2600" dirty="0">
                <a:solidFill>
                  <a:srgbClr val="000000"/>
                </a:solidFill>
              </a:rPr>
              <a:t>Unauthorised access – Eastern Neighbourhood</a:t>
            </a:r>
          </a:p>
          <a:p>
            <a:pPr lvl="1"/>
            <a:r>
              <a:rPr lang="en-GB" sz="2600" dirty="0">
                <a:solidFill>
                  <a:srgbClr val="000000"/>
                </a:solidFill>
              </a:rPr>
              <a:t>Unauthorised access – Western Neighbourhood</a:t>
            </a:r>
          </a:p>
          <a:p>
            <a:pPr lvl="1"/>
            <a:endParaRPr lang="en-GB" sz="2000" b="1" dirty="0">
              <a:solidFill>
                <a:srgbClr val="000000"/>
              </a:solidFill>
            </a:endParaRPr>
          </a:p>
          <a:p>
            <a:pPr marL="0" indent="0">
              <a:buNone/>
            </a:pPr>
            <a:r>
              <a:rPr lang="en-GB" b="1" dirty="0">
                <a:solidFill>
                  <a:srgbClr val="000000"/>
                </a:solidFill>
              </a:rPr>
              <a:t>Recent concerns:</a:t>
            </a:r>
          </a:p>
          <a:p>
            <a:pPr lvl="1"/>
            <a:r>
              <a:rPr lang="en-GB" sz="2600" dirty="0">
                <a:solidFill>
                  <a:srgbClr val="000000"/>
                </a:solidFill>
              </a:rPr>
              <a:t>Parcel B &amp; C land levels and buffer zone</a:t>
            </a:r>
          </a:p>
          <a:p>
            <a:pPr lvl="1"/>
            <a:r>
              <a:rPr lang="en-GB" sz="2600" dirty="0">
                <a:solidFill>
                  <a:srgbClr val="000000"/>
                </a:solidFill>
              </a:rPr>
              <a:t>Parcel D1 land levels and buffer zone</a:t>
            </a:r>
          </a:p>
          <a:p>
            <a:pPr lvl="1"/>
            <a:r>
              <a:rPr lang="en-GB" sz="2600" dirty="0">
                <a:solidFill>
                  <a:srgbClr val="000000"/>
                </a:solidFill>
              </a:rPr>
              <a:t>Wickham Hall Sign</a:t>
            </a: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7601FF8D-7295-840D-7823-9AE1EB58215D}"/>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219513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3F83263B-91A2-8428-E21D-A053BFE27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4835D-14C6-7DE1-7AA8-31F5A9A15DC9}"/>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D25B2134-F223-6E1F-AC6D-56B8AA995D62}"/>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Frontier hoarding</a:t>
            </a: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82F2795C-4699-9CD7-81A3-F833C605EED0}"/>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7" name="Picture 6" descr="A street with buildings and a fence&#10;&#10;AI-generated content may be incorrect.">
            <a:extLst>
              <a:ext uri="{FF2B5EF4-FFF2-40B4-BE49-F238E27FC236}">
                <a16:creationId xmlns:a16="http://schemas.microsoft.com/office/drawing/2014/main" id="{39BB01C1-7140-B50A-C8C2-D764AE01918B}"/>
              </a:ext>
            </a:extLst>
          </p:cNvPr>
          <p:cNvPicPr>
            <a:picLocks noChangeAspect="1"/>
          </p:cNvPicPr>
          <p:nvPr/>
        </p:nvPicPr>
        <p:blipFill>
          <a:blip r:embed="rId4">
            <a:extLst>
              <a:ext uri="{28A0092B-C50C-407E-A947-70E740481C1C}">
                <a14:useLocalDpi xmlns:a14="http://schemas.microsoft.com/office/drawing/2010/main" val="0"/>
              </a:ext>
            </a:extLst>
          </a:blip>
          <a:srcRect t="24856" r="29846" b="27055"/>
          <a:stretch>
            <a:fillRect/>
          </a:stretch>
        </p:blipFill>
        <p:spPr>
          <a:xfrm>
            <a:off x="677296" y="2697150"/>
            <a:ext cx="7591215" cy="3902769"/>
          </a:xfrm>
          <a:prstGeom prst="rect">
            <a:avLst/>
          </a:prstGeom>
        </p:spPr>
      </p:pic>
    </p:spTree>
    <p:extLst>
      <p:ext uri="{BB962C8B-B14F-4D97-AF65-F5344CB8AC3E}">
        <p14:creationId xmlns:p14="http://schemas.microsoft.com/office/powerpoint/2010/main" val="174963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096958FE-76BA-B983-EC1D-A1FF0BA09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8F7F0-19E3-7D0C-3B3B-4CBBBF5CDFCD}"/>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pic>
        <p:nvPicPr>
          <p:cNvPr id="3" name="Picture 2" descr="A black background with text and colorful circles&#10;&#10;Description automatically generated">
            <a:extLst>
              <a:ext uri="{FF2B5EF4-FFF2-40B4-BE49-F238E27FC236}">
                <a16:creationId xmlns:a16="http://schemas.microsoft.com/office/drawing/2014/main" id="{302F07D2-27AE-67FC-132E-3D21FD3E32A7}"/>
              </a:ext>
            </a:extLst>
          </p:cNvPr>
          <p:cNvPicPr>
            <a:picLocks noChangeAspect="1"/>
          </p:cNvPicPr>
          <p:nvPr/>
        </p:nvPicPr>
        <p:blipFill>
          <a:blip r:embed="rId3"/>
          <a:srcRect l="6625" t="11797" b="12237"/>
          <a:stretch/>
        </p:blipFill>
        <p:spPr>
          <a:xfrm>
            <a:off x="9359249" y="5163631"/>
            <a:ext cx="2753032" cy="1909581"/>
          </a:xfrm>
          <a:prstGeom prst="rect">
            <a:avLst/>
          </a:prstGeom>
        </p:spPr>
      </p:pic>
      <p:pic>
        <p:nvPicPr>
          <p:cNvPr id="5" name="Picture 4" descr="A fenced in area with grass and trees&#10;&#10;AI-generated content may be incorrect.">
            <a:extLst>
              <a:ext uri="{FF2B5EF4-FFF2-40B4-BE49-F238E27FC236}">
                <a16:creationId xmlns:a16="http://schemas.microsoft.com/office/drawing/2014/main" id="{BEE3C453-3148-AB15-1844-E64C5B89A847}"/>
              </a:ext>
            </a:extLst>
          </p:cNvPr>
          <p:cNvPicPr>
            <a:picLocks noChangeAspect="1"/>
          </p:cNvPicPr>
          <p:nvPr/>
        </p:nvPicPr>
        <p:blipFill>
          <a:blip r:embed="rId4">
            <a:extLst>
              <a:ext uri="{28A0092B-C50C-407E-A947-70E740481C1C}">
                <a14:useLocalDpi xmlns:a14="http://schemas.microsoft.com/office/drawing/2010/main" val="0"/>
              </a:ext>
            </a:extLst>
          </a:blip>
          <a:srcRect t="37448" r="13767" b="1"/>
          <a:stretch>
            <a:fillRect/>
          </a:stretch>
        </p:blipFill>
        <p:spPr>
          <a:xfrm>
            <a:off x="46231" y="4199461"/>
            <a:ext cx="4731058" cy="2573867"/>
          </a:xfrm>
          <a:prstGeom prst="rect">
            <a:avLst/>
          </a:prstGeom>
        </p:spPr>
      </p:pic>
      <p:pic>
        <p:nvPicPr>
          <p:cNvPr id="7" name="Picture 6" descr="A path between buildings with a cloudy sky&#10;&#10;AI-generated content may be incorrect.">
            <a:extLst>
              <a:ext uri="{FF2B5EF4-FFF2-40B4-BE49-F238E27FC236}">
                <a16:creationId xmlns:a16="http://schemas.microsoft.com/office/drawing/2014/main" id="{DB26E433-659F-1C94-E7E4-4FFD5F3C0494}"/>
              </a:ext>
            </a:extLst>
          </p:cNvPr>
          <p:cNvPicPr>
            <a:picLocks noChangeAspect="1"/>
          </p:cNvPicPr>
          <p:nvPr/>
        </p:nvPicPr>
        <p:blipFill>
          <a:blip r:embed="rId5">
            <a:extLst>
              <a:ext uri="{28A0092B-C50C-407E-A947-70E740481C1C}">
                <a14:useLocalDpi xmlns:a14="http://schemas.microsoft.com/office/drawing/2010/main" val="0"/>
              </a:ext>
            </a:extLst>
          </a:blip>
          <a:srcRect r="21119"/>
          <a:stretch>
            <a:fillRect/>
          </a:stretch>
        </p:blipFill>
        <p:spPr>
          <a:xfrm rot="5400000">
            <a:off x="8313969" y="1449378"/>
            <a:ext cx="3807913" cy="3620593"/>
          </a:xfrm>
          <a:prstGeom prst="rect">
            <a:avLst/>
          </a:prstGeom>
        </p:spPr>
      </p:pic>
      <p:pic>
        <p:nvPicPr>
          <p:cNvPr id="12" name="Picture 11" descr="A path with grass and buildings in the background&#10;&#10;AI-generated content may be incorrect.">
            <a:extLst>
              <a:ext uri="{FF2B5EF4-FFF2-40B4-BE49-F238E27FC236}">
                <a16:creationId xmlns:a16="http://schemas.microsoft.com/office/drawing/2014/main" id="{F3BD6462-27E4-FE22-87F6-875BCCFB1342}"/>
              </a:ext>
            </a:extLst>
          </p:cNvPr>
          <p:cNvPicPr>
            <a:picLocks noChangeAspect="1"/>
          </p:cNvPicPr>
          <p:nvPr/>
        </p:nvPicPr>
        <p:blipFill>
          <a:blip r:embed="rId6">
            <a:extLst>
              <a:ext uri="{28A0092B-C50C-407E-A947-70E740481C1C}">
                <a14:useLocalDpi xmlns:a14="http://schemas.microsoft.com/office/drawing/2010/main" val="0"/>
              </a:ext>
            </a:extLst>
          </a:blip>
          <a:srcRect t="7372" b="10705"/>
          <a:stretch>
            <a:fillRect/>
          </a:stretch>
        </p:blipFill>
        <p:spPr>
          <a:xfrm>
            <a:off x="4095829" y="1526361"/>
            <a:ext cx="4000341" cy="2457888"/>
          </a:xfrm>
          <a:prstGeom prst="rect">
            <a:avLst/>
          </a:prstGeom>
        </p:spPr>
      </p:pic>
      <p:pic>
        <p:nvPicPr>
          <p:cNvPr id="14" name="Picture 13" descr="A path in a field&#10;&#10;AI-generated content may be incorrect.">
            <a:extLst>
              <a:ext uri="{FF2B5EF4-FFF2-40B4-BE49-F238E27FC236}">
                <a16:creationId xmlns:a16="http://schemas.microsoft.com/office/drawing/2014/main" id="{C50985BF-ACD0-4E00-BCF4-CEAA7CF23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2996" y="4284133"/>
            <a:ext cx="3318926" cy="2489195"/>
          </a:xfrm>
          <a:prstGeom prst="rect">
            <a:avLst/>
          </a:prstGeom>
        </p:spPr>
      </p:pic>
      <p:sp>
        <p:nvSpPr>
          <p:cNvPr id="9" name="Content Placeholder 7">
            <a:extLst>
              <a:ext uri="{FF2B5EF4-FFF2-40B4-BE49-F238E27FC236}">
                <a16:creationId xmlns:a16="http://schemas.microsoft.com/office/drawing/2014/main" id="{090B3456-A083-82F7-F395-97DA31ECB703}"/>
              </a:ext>
            </a:extLst>
          </p:cNvPr>
          <p:cNvSpPr txBox="1">
            <a:spLocks/>
          </p:cNvSpPr>
          <p:nvPr/>
        </p:nvSpPr>
        <p:spPr>
          <a:xfrm>
            <a:off x="163778" y="1523683"/>
            <a:ext cx="10948141" cy="498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0000"/>
                </a:solidFill>
              </a:rPr>
              <a:t>Compliance</a:t>
            </a:r>
          </a:p>
          <a:p>
            <a:r>
              <a:rPr lang="en-GB" dirty="0">
                <a:solidFill>
                  <a:srgbClr val="000000"/>
                </a:solidFill>
              </a:rPr>
              <a:t>Footpaths</a:t>
            </a:r>
          </a:p>
          <a:p>
            <a:endParaRPr lang="en-GB" dirty="0">
              <a:solidFill>
                <a:srgbClr val="000000"/>
              </a:solidFill>
            </a:endParaRPr>
          </a:p>
          <a:p>
            <a:endParaRPr lang="en-GB" dirty="0"/>
          </a:p>
        </p:txBody>
      </p:sp>
    </p:spTree>
    <p:extLst>
      <p:ext uri="{BB962C8B-B14F-4D97-AF65-F5344CB8AC3E}">
        <p14:creationId xmlns:p14="http://schemas.microsoft.com/office/powerpoint/2010/main" val="57822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EE1556BB-669B-E8ED-1C80-3FBFA70D8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E2CE6-6A74-A994-7AB1-573C1A00BC62}"/>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A95C8C6A-B521-D3B1-9AC3-B80F59E7E80C}"/>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Unauthorised access – Eastern Neighbourhood</a:t>
            </a: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8A145C8E-D63E-8E1E-924D-64EBC78DBC9C}"/>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9" name="Picture 8">
            <a:extLst>
              <a:ext uri="{FF2B5EF4-FFF2-40B4-BE49-F238E27FC236}">
                <a16:creationId xmlns:a16="http://schemas.microsoft.com/office/drawing/2014/main" id="{F08207BD-1EB6-D58F-D011-BA3059558331}"/>
              </a:ext>
            </a:extLst>
          </p:cNvPr>
          <p:cNvPicPr>
            <a:picLocks noChangeAspect="1"/>
          </p:cNvPicPr>
          <p:nvPr/>
        </p:nvPicPr>
        <p:blipFill>
          <a:blip r:embed="rId4"/>
          <a:srcRect l="21757" t="6404" r="5138" b="7958"/>
          <a:stretch>
            <a:fillRect/>
          </a:stretch>
        </p:blipFill>
        <p:spPr>
          <a:xfrm>
            <a:off x="299961" y="2858688"/>
            <a:ext cx="4505394" cy="3699428"/>
          </a:xfrm>
          <a:prstGeom prst="rect">
            <a:avLst/>
          </a:prstGeom>
        </p:spPr>
      </p:pic>
      <p:pic>
        <p:nvPicPr>
          <p:cNvPr id="5" name="Picture 4" descr="A path with a fence and a fence&#10;&#10;AI-generated content may be incorrect.">
            <a:extLst>
              <a:ext uri="{FF2B5EF4-FFF2-40B4-BE49-F238E27FC236}">
                <a16:creationId xmlns:a16="http://schemas.microsoft.com/office/drawing/2014/main" id="{BDCCD0B7-F73D-96AF-F696-55EA254FCF80}"/>
              </a:ext>
            </a:extLst>
          </p:cNvPr>
          <p:cNvPicPr>
            <a:picLocks noChangeAspect="1"/>
          </p:cNvPicPr>
          <p:nvPr/>
        </p:nvPicPr>
        <p:blipFill>
          <a:blip r:embed="rId5">
            <a:extLst>
              <a:ext uri="{28A0092B-C50C-407E-A947-70E740481C1C}">
                <a14:useLocalDpi xmlns:a14="http://schemas.microsoft.com/office/drawing/2010/main" val="0"/>
              </a:ext>
            </a:extLst>
          </a:blip>
          <a:srcRect l="9166" t="5726" r="16308"/>
          <a:stretch>
            <a:fillRect/>
          </a:stretch>
        </p:blipFill>
        <p:spPr>
          <a:xfrm rot="10800000">
            <a:off x="5294494" y="2741129"/>
            <a:ext cx="4144473" cy="3932044"/>
          </a:xfrm>
          <a:prstGeom prst="rect">
            <a:avLst/>
          </a:prstGeom>
        </p:spPr>
      </p:pic>
    </p:spTree>
    <p:extLst>
      <p:ext uri="{BB962C8B-B14F-4D97-AF65-F5344CB8AC3E}">
        <p14:creationId xmlns:p14="http://schemas.microsoft.com/office/powerpoint/2010/main" val="132971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B4F3-3F87-FB47-7B7E-CB0604391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C3458-A67A-5AB4-9D7F-4A6772389298}"/>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DC130744-FFD0-5BAA-896F-E092AAF1D4E9}"/>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Unauthorised access – Western Neighbourhood</a:t>
            </a: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9AF3A1FB-8510-90FA-9119-806562D455B5}"/>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6" name="Picture 5" descr="A brick walkway with a fence and grass&#10;&#10;AI-generated content may be incorrect.">
            <a:extLst>
              <a:ext uri="{FF2B5EF4-FFF2-40B4-BE49-F238E27FC236}">
                <a16:creationId xmlns:a16="http://schemas.microsoft.com/office/drawing/2014/main" id="{2247DFA4-FC0F-F9C0-3127-A8A36BE588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2" y="3037464"/>
            <a:ext cx="4349556" cy="3261995"/>
          </a:xfrm>
          <a:prstGeom prst="rect">
            <a:avLst/>
          </a:prstGeom>
          <a:noFill/>
          <a:ln>
            <a:noFill/>
          </a:ln>
        </p:spPr>
      </p:pic>
      <p:pic>
        <p:nvPicPr>
          <p:cNvPr id="9" name="Picture 8" descr="A road with trees and a building&#10;&#10;AI-generated content may be incorrect.">
            <a:extLst>
              <a:ext uri="{FF2B5EF4-FFF2-40B4-BE49-F238E27FC236}">
                <a16:creationId xmlns:a16="http://schemas.microsoft.com/office/drawing/2014/main" id="{8BDCE847-E90A-D084-840B-31D1F944A592}"/>
              </a:ext>
            </a:extLst>
          </p:cNvPr>
          <p:cNvPicPr>
            <a:picLocks noChangeAspect="1"/>
          </p:cNvPicPr>
          <p:nvPr/>
        </p:nvPicPr>
        <p:blipFill>
          <a:blip r:embed="rId5">
            <a:extLst>
              <a:ext uri="{28A0092B-C50C-407E-A947-70E740481C1C}">
                <a14:useLocalDpi xmlns:a14="http://schemas.microsoft.com/office/drawing/2010/main" val="0"/>
              </a:ext>
            </a:extLst>
          </a:blip>
          <a:srcRect l="23697" t="9268" b="9036"/>
          <a:stretch>
            <a:fillRect/>
          </a:stretch>
        </p:blipFill>
        <p:spPr>
          <a:xfrm>
            <a:off x="8322564" y="1696223"/>
            <a:ext cx="3588091" cy="2881273"/>
          </a:xfrm>
          <a:prstGeom prst="rect">
            <a:avLst/>
          </a:prstGeom>
        </p:spPr>
      </p:pic>
      <p:pic>
        <p:nvPicPr>
          <p:cNvPr id="5" name="Picture 4" descr="A road with houses and trees&#10;&#10;AI-generated content may be incorrect.">
            <a:extLst>
              <a:ext uri="{FF2B5EF4-FFF2-40B4-BE49-F238E27FC236}">
                <a16:creationId xmlns:a16="http://schemas.microsoft.com/office/drawing/2014/main" id="{DA242324-7408-12B8-32F0-0D88A7B724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5163" y="3149729"/>
            <a:ext cx="4049952" cy="3037464"/>
          </a:xfrm>
          <a:prstGeom prst="rect">
            <a:avLst/>
          </a:prstGeom>
        </p:spPr>
      </p:pic>
    </p:spTree>
    <p:extLst>
      <p:ext uri="{BB962C8B-B14F-4D97-AF65-F5344CB8AC3E}">
        <p14:creationId xmlns:p14="http://schemas.microsoft.com/office/powerpoint/2010/main" val="201559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B87624-2440-AA76-7ACD-4ED221AF8DD5}"/>
              </a:ext>
            </a:extLst>
          </p:cNvPr>
          <p:cNvSpPr>
            <a:spLocks noGrp="1"/>
          </p:cNvSpPr>
          <p:nvPr>
            <p:ph idx="1"/>
          </p:nvPr>
        </p:nvSpPr>
        <p:spPr>
          <a:xfrm>
            <a:off x="148077" y="1189872"/>
            <a:ext cx="11601471" cy="5547259"/>
          </a:xfrm>
        </p:spPr>
        <p:txBody>
          <a:bodyPr>
            <a:normAutofit fontScale="70000" lnSpcReduction="20000"/>
          </a:bodyPr>
          <a:lstStyle/>
          <a:p>
            <a:pPr marL="0" indent="0">
              <a:buNone/>
            </a:pPr>
            <a:r>
              <a:rPr lang="en-GB"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In attendance this evening…</a:t>
            </a:r>
          </a:p>
          <a:p>
            <a:pPr marL="0" indent="0">
              <a:buNone/>
            </a:pPr>
            <a:endParaRPr lang="en-GB" sz="2100" dirty="0">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EHDC Ward Councillors: </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Sarah Copley, Mione Goldspink and Miriam Swainston (also HCC Ward Councillor), plus Stephen</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Skinner (Bishops Stortford Town Councillor)</a:t>
            </a:r>
          </a:p>
          <a:p>
            <a:pPr marL="457200" lvl="1" indent="0">
              <a:buNone/>
            </a:pPr>
            <a:endParaRPr lang="en-GB" sz="1200" dirty="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EHDC Officers: </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Sara Saunders, Martin Plummer, Neil Button, Ashley Ransome, Jade Clifton-Brown, Lewis Grant</a:t>
            </a:r>
            <a:endParaRPr lang="en-GB" sz="2600" dirty="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457200" lvl="1" indent="0">
              <a:buNone/>
            </a:pPr>
            <a:endParaRPr lang="en-GB" sz="1300" dirty="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HCC Highways Officer: </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Mark Youngman</a:t>
            </a:r>
          </a:p>
          <a:p>
            <a:pPr marL="457200" lvl="1" indent="0">
              <a:buNone/>
            </a:pPr>
            <a:endParaRPr lang="en-GB" sz="13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Community Trust: </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Mark Patchett, Claire Winterflood and Elaine Shanahan</a:t>
            </a:r>
          </a:p>
          <a:p>
            <a:pPr marL="457200" lvl="1" indent="0">
              <a:buNone/>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Developers (BSN Consortium): </a:t>
            </a:r>
          </a:p>
          <a:p>
            <a:pPr marL="457200" lvl="1" indent="0">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Jonathan Locke (Taylor Wimpey), Arthur Brenton (Tilia) and Rob Hales (</a:t>
            </a:r>
            <a:r>
              <a:rPr lang="en-GB" sz="2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Vistry</a:t>
            </a: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457200" lvl="1" indent="0">
              <a:buNone/>
            </a:pPr>
            <a:endPar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GB" sz="3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Josh Dean – MP for Hertford and Stortford</a:t>
            </a:r>
          </a:p>
          <a:p>
            <a:endParaRPr lang="en-GB" sz="2133" dirty="0"/>
          </a:p>
          <a:p>
            <a:endParaRPr lang="en-GB" sz="2133" dirty="0"/>
          </a:p>
          <a:p>
            <a:endParaRPr lang="en-GB" sz="2133" dirty="0"/>
          </a:p>
          <a:p>
            <a:endParaRPr lang="en-GB" sz="2133" dirty="0"/>
          </a:p>
        </p:txBody>
      </p:sp>
      <p:sp>
        <p:nvSpPr>
          <p:cNvPr id="8" name="Title 1">
            <a:extLst>
              <a:ext uri="{FF2B5EF4-FFF2-40B4-BE49-F238E27FC236}">
                <a16:creationId xmlns:a16="http://schemas.microsoft.com/office/drawing/2014/main" id="{52C2EA51-A4F6-9768-540E-30F4DC445CB4}"/>
              </a:ext>
            </a:extLst>
          </p:cNvPr>
          <p:cNvSpPr txBox="1">
            <a:spLocks/>
          </p:cNvSpPr>
          <p:nvPr/>
        </p:nvSpPr>
        <p:spPr bwMode="auto">
          <a:xfrm>
            <a:off x="0" y="-106439"/>
            <a:ext cx="12192000" cy="1161144"/>
          </a:xfrm>
          <a:prstGeom prst="rect">
            <a:avLst/>
          </a:prstGeom>
          <a:solidFill>
            <a:srgbClr val="002060"/>
          </a:solidFill>
          <a:ln>
            <a:noFill/>
          </a:ln>
        </p:spPr>
        <p:txBody>
          <a:bodyPr vert="horz" wrap="square" lIns="121920" tIns="60960" rIns="121920" bIns="60960" numCol="1" anchor="ctr" anchorCtr="0" compatLnSpc="1">
            <a:prstTxWarp prst="textNoShape">
              <a:avLst/>
            </a:prstTxWarp>
            <a:normAutofit/>
          </a:bodyPr>
          <a:lstStyle>
            <a:lvl1pPr algn="l" defTabSz="685800" rtl="0" eaLnBrk="0" fontAlgn="base" hangingPunct="0">
              <a:lnSpc>
                <a:spcPct val="90000"/>
              </a:lnSpc>
              <a:spcBef>
                <a:spcPct val="0"/>
              </a:spcBef>
              <a:spcAft>
                <a:spcPct val="0"/>
              </a:spcAft>
              <a:defRPr sz="3200" kern="1200" baseline="0">
                <a:solidFill>
                  <a:schemeClr val="bg1"/>
                </a:solidFill>
                <a:latin typeface="Open Sans Light" charset="0"/>
                <a:ea typeface="Open Sans Light" charset="0"/>
                <a:cs typeface="Open Sans Light" charset="0"/>
              </a:defRPr>
            </a:lvl1pPr>
            <a:lvl2pPr algn="l" defTabSz="685800" rtl="0" eaLnBrk="0" fontAlgn="base" hangingPunct="0">
              <a:lnSpc>
                <a:spcPct val="90000"/>
              </a:lnSpc>
              <a:spcBef>
                <a:spcPct val="0"/>
              </a:spcBef>
              <a:spcAft>
                <a:spcPct val="0"/>
              </a:spcAft>
              <a:defRPr sz="3300">
                <a:solidFill>
                  <a:srgbClr val="007FA3"/>
                </a:solidFill>
                <a:latin typeface="Open Sans Light" pitchFamily="34" charset="0"/>
                <a:cs typeface="Open Sans Light" pitchFamily="34" charset="0"/>
              </a:defRPr>
            </a:lvl2pPr>
            <a:lvl3pPr algn="l" defTabSz="685800" rtl="0" eaLnBrk="0" fontAlgn="base" hangingPunct="0">
              <a:lnSpc>
                <a:spcPct val="90000"/>
              </a:lnSpc>
              <a:spcBef>
                <a:spcPct val="0"/>
              </a:spcBef>
              <a:spcAft>
                <a:spcPct val="0"/>
              </a:spcAft>
              <a:defRPr sz="3300">
                <a:solidFill>
                  <a:srgbClr val="007FA3"/>
                </a:solidFill>
                <a:latin typeface="Open Sans Light" pitchFamily="34" charset="0"/>
                <a:cs typeface="Open Sans Light" pitchFamily="34" charset="0"/>
              </a:defRPr>
            </a:lvl3pPr>
            <a:lvl4pPr algn="l" defTabSz="685800" rtl="0" eaLnBrk="0" fontAlgn="base" hangingPunct="0">
              <a:lnSpc>
                <a:spcPct val="90000"/>
              </a:lnSpc>
              <a:spcBef>
                <a:spcPct val="0"/>
              </a:spcBef>
              <a:spcAft>
                <a:spcPct val="0"/>
              </a:spcAft>
              <a:defRPr sz="3300">
                <a:solidFill>
                  <a:srgbClr val="007FA3"/>
                </a:solidFill>
                <a:latin typeface="Open Sans Light" pitchFamily="34" charset="0"/>
                <a:cs typeface="Open Sans Light" pitchFamily="34" charset="0"/>
              </a:defRPr>
            </a:lvl4pPr>
            <a:lvl5pPr algn="l" defTabSz="685800" rtl="0" eaLnBrk="0" fontAlgn="base" hangingPunct="0">
              <a:lnSpc>
                <a:spcPct val="90000"/>
              </a:lnSpc>
              <a:spcBef>
                <a:spcPct val="0"/>
              </a:spcBef>
              <a:spcAft>
                <a:spcPct val="0"/>
              </a:spcAft>
              <a:defRPr sz="3300">
                <a:solidFill>
                  <a:srgbClr val="007FA3"/>
                </a:solidFill>
                <a:latin typeface="Open Sans Light" pitchFamily="34" charset="0"/>
                <a:cs typeface="Open Sans Light" pitchFamily="34" charset="0"/>
              </a:defRPr>
            </a:lvl5pPr>
            <a:lvl6pPr marL="457200" algn="l" defTabSz="685800" rtl="0" fontAlgn="base">
              <a:lnSpc>
                <a:spcPct val="90000"/>
              </a:lnSpc>
              <a:spcBef>
                <a:spcPct val="0"/>
              </a:spcBef>
              <a:spcAft>
                <a:spcPct val="0"/>
              </a:spcAft>
              <a:defRPr sz="3300">
                <a:solidFill>
                  <a:srgbClr val="007FA3"/>
                </a:solidFill>
                <a:latin typeface="Open Sans Light" pitchFamily="34" charset="0"/>
                <a:cs typeface="Open Sans Light" pitchFamily="34" charset="0"/>
              </a:defRPr>
            </a:lvl6pPr>
            <a:lvl7pPr marL="914400" algn="l" defTabSz="685800" rtl="0" fontAlgn="base">
              <a:lnSpc>
                <a:spcPct val="90000"/>
              </a:lnSpc>
              <a:spcBef>
                <a:spcPct val="0"/>
              </a:spcBef>
              <a:spcAft>
                <a:spcPct val="0"/>
              </a:spcAft>
              <a:defRPr sz="3300">
                <a:solidFill>
                  <a:srgbClr val="007FA3"/>
                </a:solidFill>
                <a:latin typeface="Open Sans Light" pitchFamily="34" charset="0"/>
                <a:cs typeface="Open Sans Light" pitchFamily="34" charset="0"/>
              </a:defRPr>
            </a:lvl7pPr>
            <a:lvl8pPr marL="1371600" algn="l" defTabSz="685800" rtl="0" fontAlgn="base">
              <a:lnSpc>
                <a:spcPct val="90000"/>
              </a:lnSpc>
              <a:spcBef>
                <a:spcPct val="0"/>
              </a:spcBef>
              <a:spcAft>
                <a:spcPct val="0"/>
              </a:spcAft>
              <a:defRPr sz="3300">
                <a:solidFill>
                  <a:srgbClr val="007FA3"/>
                </a:solidFill>
                <a:latin typeface="Open Sans Light" pitchFamily="34" charset="0"/>
                <a:cs typeface="Open Sans Light" pitchFamily="34" charset="0"/>
              </a:defRPr>
            </a:lvl8pPr>
            <a:lvl9pPr marL="1828800" algn="l" defTabSz="685800" rtl="0" fontAlgn="base">
              <a:lnSpc>
                <a:spcPct val="90000"/>
              </a:lnSpc>
              <a:spcBef>
                <a:spcPct val="0"/>
              </a:spcBef>
              <a:spcAft>
                <a:spcPct val="0"/>
              </a:spcAft>
              <a:defRPr sz="3300">
                <a:solidFill>
                  <a:srgbClr val="007FA3"/>
                </a:solidFill>
                <a:latin typeface="Open Sans Light" pitchFamily="34" charset="0"/>
                <a:cs typeface="Open Sans Light" pitchFamily="34" charset="0"/>
              </a:defRPr>
            </a:lvl9pPr>
          </a:lstStyle>
          <a:p>
            <a:pPr algn="ctr"/>
            <a:r>
              <a:rPr lang="en-GB" sz="4267" dirty="0"/>
              <a:t> </a:t>
            </a:r>
            <a:r>
              <a:rPr lang="en-GB" sz="4267" b="1" dirty="0">
                <a:latin typeface="Open Sans" panose="020B0606030504020204" pitchFamily="34" charset="0"/>
                <a:ea typeface="Open Sans" panose="020B0606030504020204" pitchFamily="34" charset="0"/>
                <a:cs typeface="Open Sans" panose="020B0606030504020204" pitchFamily="34" charset="0"/>
              </a:rPr>
              <a:t>Welcome – Cllr. Vicky Glover-Ward</a:t>
            </a:r>
            <a:endParaRPr lang="en-GB" sz="3733"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black background with text and colorful circles&#10;&#10;Description automatically generated">
            <a:extLst>
              <a:ext uri="{FF2B5EF4-FFF2-40B4-BE49-F238E27FC236}">
                <a16:creationId xmlns:a16="http://schemas.microsoft.com/office/drawing/2014/main" id="{F06270E8-1CD8-15F9-4016-5D35E11F4AFC}"/>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1235412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CC7CC120-B3A8-A195-D05A-B79434625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39624-132F-DB82-857A-9D9B4C76CDDF}"/>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D8DEF118-2AFB-E704-668D-74CE7404ACB3}"/>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Land levels and buffer zone – </a:t>
            </a:r>
          </a:p>
          <a:p>
            <a:pPr marL="0" indent="0">
              <a:buNone/>
            </a:pPr>
            <a:r>
              <a:rPr lang="en-GB" dirty="0">
                <a:solidFill>
                  <a:srgbClr val="000000"/>
                </a:solidFill>
              </a:rPr>
              <a:t>       Parcels B &amp; C</a:t>
            </a: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7D5BC275-F6A1-6402-5000-A2AAF9DBB12C}"/>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4" name="Picture 3">
            <a:extLst>
              <a:ext uri="{FF2B5EF4-FFF2-40B4-BE49-F238E27FC236}">
                <a16:creationId xmlns:a16="http://schemas.microsoft.com/office/drawing/2014/main" id="{7621B276-5334-5957-0318-595180C86673}"/>
              </a:ext>
            </a:extLst>
          </p:cNvPr>
          <p:cNvPicPr>
            <a:picLocks noChangeAspect="1"/>
          </p:cNvPicPr>
          <p:nvPr/>
        </p:nvPicPr>
        <p:blipFill>
          <a:blip r:embed="rId4"/>
          <a:srcRect l="7421" t="10182"/>
          <a:stretch/>
        </p:blipFill>
        <p:spPr>
          <a:xfrm>
            <a:off x="727979" y="3324729"/>
            <a:ext cx="4456864" cy="3247379"/>
          </a:xfrm>
          <a:prstGeom prst="rect">
            <a:avLst/>
          </a:prstGeom>
        </p:spPr>
      </p:pic>
      <p:pic>
        <p:nvPicPr>
          <p:cNvPr id="11" name="Picture 10" descr="A construction site with a fence and a person standing in front of it&#10;&#10;AI-generated content may be incorrect.">
            <a:extLst>
              <a:ext uri="{FF2B5EF4-FFF2-40B4-BE49-F238E27FC236}">
                <a16:creationId xmlns:a16="http://schemas.microsoft.com/office/drawing/2014/main" id="{E21B8211-27CA-DA95-5C97-BA33C874EFDB}"/>
              </a:ext>
            </a:extLst>
          </p:cNvPr>
          <p:cNvPicPr>
            <a:picLocks noChangeAspect="1"/>
          </p:cNvPicPr>
          <p:nvPr/>
        </p:nvPicPr>
        <p:blipFill>
          <a:blip r:embed="rId5">
            <a:extLst>
              <a:ext uri="{28A0092B-C50C-407E-A947-70E740481C1C}">
                <a14:useLocalDpi xmlns:a14="http://schemas.microsoft.com/office/drawing/2010/main" val="0"/>
              </a:ext>
            </a:extLst>
          </a:blip>
          <a:srcRect t="15846"/>
          <a:stretch>
            <a:fillRect/>
          </a:stretch>
        </p:blipFill>
        <p:spPr>
          <a:xfrm>
            <a:off x="5882051" y="1451862"/>
            <a:ext cx="5744974" cy="3625976"/>
          </a:xfrm>
          <a:prstGeom prst="rect">
            <a:avLst/>
          </a:prstGeom>
        </p:spPr>
      </p:pic>
    </p:spTree>
    <p:extLst>
      <p:ext uri="{BB962C8B-B14F-4D97-AF65-F5344CB8AC3E}">
        <p14:creationId xmlns:p14="http://schemas.microsoft.com/office/powerpoint/2010/main" val="3598236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F9C2F1CC-1CCA-FD08-9C06-1D682166A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F6331-72C6-3994-5B0A-A2DF385AA46F}"/>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pic>
        <p:nvPicPr>
          <p:cNvPr id="3" name="Picture 2" descr="A black background with text and colorful circles&#10;&#10;Description automatically generated">
            <a:extLst>
              <a:ext uri="{FF2B5EF4-FFF2-40B4-BE49-F238E27FC236}">
                <a16:creationId xmlns:a16="http://schemas.microsoft.com/office/drawing/2014/main" id="{E53CA585-6D28-103F-43B9-118F6CEE303C}"/>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7" name="Picture 6" descr="A map of a neighborhood&#10;&#10;AI-generated content may be incorrect.">
            <a:extLst>
              <a:ext uri="{FF2B5EF4-FFF2-40B4-BE49-F238E27FC236}">
                <a16:creationId xmlns:a16="http://schemas.microsoft.com/office/drawing/2014/main" id="{B18A4487-135A-AA4A-708A-C524E1446785}"/>
              </a:ext>
            </a:extLst>
          </p:cNvPr>
          <p:cNvPicPr>
            <a:picLocks noChangeAspect="1"/>
          </p:cNvPicPr>
          <p:nvPr/>
        </p:nvPicPr>
        <p:blipFill>
          <a:blip r:embed="rId4">
            <a:extLst>
              <a:ext uri="{28A0092B-C50C-407E-A947-70E740481C1C}">
                <a14:useLocalDpi xmlns:a14="http://schemas.microsoft.com/office/drawing/2010/main" val="0"/>
              </a:ext>
            </a:extLst>
          </a:blip>
          <a:srcRect l="18050" r="8091" b="38084"/>
          <a:stretch>
            <a:fillRect/>
          </a:stretch>
        </p:blipFill>
        <p:spPr>
          <a:xfrm>
            <a:off x="1313791" y="1442811"/>
            <a:ext cx="7367753" cy="5176647"/>
          </a:xfrm>
          <a:prstGeom prst="rect">
            <a:avLst/>
          </a:prstGeom>
        </p:spPr>
      </p:pic>
    </p:spTree>
    <p:extLst>
      <p:ext uri="{BB962C8B-B14F-4D97-AF65-F5344CB8AC3E}">
        <p14:creationId xmlns:p14="http://schemas.microsoft.com/office/powerpoint/2010/main" val="189809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D78AA524-D602-E22F-5E95-944B0C0C9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69D20-6B2F-DA91-4A31-4498096476AF}"/>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26168795-A1E4-3E6F-409D-5BBC87C419B7}"/>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Land levels and buffer zone – </a:t>
            </a:r>
          </a:p>
          <a:p>
            <a:pPr marL="0" indent="0">
              <a:buNone/>
            </a:pPr>
            <a:r>
              <a:rPr lang="en-GB" dirty="0">
                <a:solidFill>
                  <a:srgbClr val="000000"/>
                </a:solidFill>
              </a:rPr>
              <a:t>       Parcels D1</a:t>
            </a:r>
          </a:p>
          <a:p>
            <a:endParaRPr lang="en-GB" dirty="0">
              <a:solidFill>
                <a:srgbClr val="000000"/>
              </a:solidFill>
            </a:endParaRP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5950F4F8-9A08-5BA0-DB08-E11A750378BA}"/>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7" name="Picture 6" descr="A parking lot with cars and a blue sky&#10;&#10;AI-generated content may be incorrect.">
            <a:extLst>
              <a:ext uri="{FF2B5EF4-FFF2-40B4-BE49-F238E27FC236}">
                <a16:creationId xmlns:a16="http://schemas.microsoft.com/office/drawing/2014/main" id="{B8E8DB70-1CC8-150A-CBA0-AA4F07F2A03F}"/>
              </a:ext>
            </a:extLst>
          </p:cNvPr>
          <p:cNvPicPr>
            <a:picLocks noChangeAspect="1"/>
          </p:cNvPicPr>
          <p:nvPr/>
        </p:nvPicPr>
        <p:blipFill>
          <a:blip r:embed="rId4">
            <a:extLst>
              <a:ext uri="{28A0092B-C50C-407E-A947-70E740481C1C}">
                <a14:useLocalDpi xmlns:a14="http://schemas.microsoft.com/office/drawing/2010/main" val="0"/>
              </a:ext>
            </a:extLst>
          </a:blip>
          <a:srcRect l="39879" t="3123" r="15587" b="6064"/>
          <a:stretch>
            <a:fillRect/>
          </a:stretch>
        </p:blipFill>
        <p:spPr>
          <a:xfrm rot="5400000">
            <a:off x="1013424" y="3224050"/>
            <a:ext cx="2695574" cy="4122499"/>
          </a:xfrm>
          <a:prstGeom prst="rect">
            <a:avLst/>
          </a:prstGeom>
        </p:spPr>
      </p:pic>
      <p:pic>
        <p:nvPicPr>
          <p:cNvPr id="11" name="Picture 10" descr="A group of pipes in a field&#10;&#10;AI-generated content may be incorrect.">
            <a:extLst>
              <a:ext uri="{FF2B5EF4-FFF2-40B4-BE49-F238E27FC236}">
                <a16:creationId xmlns:a16="http://schemas.microsoft.com/office/drawing/2014/main" id="{1AAB6931-42CD-59AE-37F0-4CE6B819B2C2}"/>
              </a:ext>
            </a:extLst>
          </p:cNvPr>
          <p:cNvPicPr>
            <a:picLocks noChangeAspect="1"/>
          </p:cNvPicPr>
          <p:nvPr/>
        </p:nvPicPr>
        <p:blipFill>
          <a:blip r:embed="rId5">
            <a:extLst>
              <a:ext uri="{28A0092B-C50C-407E-A947-70E740481C1C}">
                <a14:useLocalDpi xmlns:a14="http://schemas.microsoft.com/office/drawing/2010/main" val="0"/>
              </a:ext>
            </a:extLst>
          </a:blip>
          <a:srcRect t="28969"/>
          <a:stretch/>
        </p:blipFill>
        <p:spPr>
          <a:xfrm>
            <a:off x="7385509" y="1436411"/>
            <a:ext cx="4425084" cy="2357376"/>
          </a:xfrm>
          <a:prstGeom prst="rect">
            <a:avLst/>
          </a:prstGeom>
        </p:spPr>
      </p:pic>
      <p:pic>
        <p:nvPicPr>
          <p:cNvPr id="14" name="Picture 13" descr="A field with trees and a fence&#10;&#10;AI-generated content may be incorrect.">
            <a:extLst>
              <a:ext uri="{FF2B5EF4-FFF2-40B4-BE49-F238E27FC236}">
                <a16:creationId xmlns:a16="http://schemas.microsoft.com/office/drawing/2014/main" id="{625E9302-0A83-9368-714D-FD5F07D0461B}"/>
              </a:ext>
            </a:extLst>
          </p:cNvPr>
          <p:cNvPicPr>
            <a:picLocks noChangeAspect="1"/>
          </p:cNvPicPr>
          <p:nvPr/>
        </p:nvPicPr>
        <p:blipFill>
          <a:blip r:embed="rId6">
            <a:extLst>
              <a:ext uri="{28A0092B-C50C-407E-A947-70E740481C1C}">
                <a14:useLocalDpi xmlns:a14="http://schemas.microsoft.com/office/drawing/2010/main" val="0"/>
              </a:ext>
            </a:extLst>
          </a:blip>
          <a:srcRect l="7247" t="39891" r="23807" b="3344"/>
          <a:stretch>
            <a:fillRect/>
          </a:stretch>
        </p:blipFill>
        <p:spPr>
          <a:xfrm>
            <a:off x="4570602" y="3937512"/>
            <a:ext cx="4350411" cy="2686369"/>
          </a:xfrm>
          <a:prstGeom prst="rect">
            <a:avLst/>
          </a:prstGeom>
        </p:spPr>
      </p:pic>
    </p:spTree>
    <p:extLst>
      <p:ext uri="{BB962C8B-B14F-4D97-AF65-F5344CB8AC3E}">
        <p14:creationId xmlns:p14="http://schemas.microsoft.com/office/powerpoint/2010/main" val="1983128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9A4C83B1-7F7E-1D1A-9F71-0E2064D3D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0EE73-9E10-4FE7-A822-7EBAFF3ACD26}"/>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49AB58E2-E037-8899-825A-274584E4048E}"/>
              </a:ext>
            </a:extLst>
          </p:cNvPr>
          <p:cNvSpPr>
            <a:spLocks noGrp="1"/>
          </p:cNvSpPr>
          <p:nvPr>
            <p:ph idx="1"/>
          </p:nvPr>
        </p:nvSpPr>
        <p:spPr>
          <a:xfrm>
            <a:off x="299962" y="1570930"/>
            <a:ext cx="10948141" cy="4987186"/>
          </a:xfrm>
        </p:spPr>
        <p:txBody>
          <a:bodyPr>
            <a:normAutofit/>
          </a:bodyPr>
          <a:lstStyle/>
          <a:p>
            <a:pPr marL="0" indent="0">
              <a:buNone/>
            </a:pPr>
            <a:r>
              <a:rPr lang="en-GB" b="1" dirty="0">
                <a:solidFill>
                  <a:srgbClr val="000000"/>
                </a:solidFill>
              </a:rPr>
              <a:t>Compliance</a:t>
            </a:r>
          </a:p>
          <a:p>
            <a:r>
              <a:rPr lang="en-GB" dirty="0">
                <a:solidFill>
                  <a:srgbClr val="000000"/>
                </a:solidFill>
              </a:rPr>
              <a:t>Sign</a:t>
            </a: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D39FB9F8-2FB0-FD95-98AD-58F1D5BFA988}"/>
              </a:ext>
            </a:extLst>
          </p:cNvPr>
          <p:cNvPicPr>
            <a:picLocks noChangeAspect="1"/>
          </p:cNvPicPr>
          <p:nvPr/>
        </p:nvPicPr>
        <p:blipFill>
          <a:blip r:embed="rId3"/>
          <a:srcRect l="6625" t="11797" b="12237"/>
          <a:stretch/>
        </p:blipFill>
        <p:spPr>
          <a:xfrm>
            <a:off x="9438968" y="4948419"/>
            <a:ext cx="2753032" cy="1909581"/>
          </a:xfrm>
          <a:prstGeom prst="rect">
            <a:avLst/>
          </a:prstGeom>
        </p:spPr>
      </p:pic>
      <p:pic>
        <p:nvPicPr>
          <p:cNvPr id="1026" name="x_Picture 1">
            <a:extLst>
              <a:ext uri="{FF2B5EF4-FFF2-40B4-BE49-F238E27FC236}">
                <a16:creationId xmlns:a16="http://schemas.microsoft.com/office/drawing/2014/main" id="{794B2E29-3012-A39C-AA18-4052104CD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2" y="3239911"/>
            <a:ext cx="5477188" cy="313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treet with buildings and a crosswalk&#10;&#10;AI-generated content may be incorrect.">
            <a:extLst>
              <a:ext uri="{FF2B5EF4-FFF2-40B4-BE49-F238E27FC236}">
                <a16:creationId xmlns:a16="http://schemas.microsoft.com/office/drawing/2014/main" id="{88855BA5-FF4A-60B3-D1CA-4543869A6978}"/>
              </a:ext>
            </a:extLst>
          </p:cNvPr>
          <p:cNvPicPr>
            <a:picLocks noChangeAspect="1"/>
          </p:cNvPicPr>
          <p:nvPr/>
        </p:nvPicPr>
        <p:blipFill>
          <a:blip r:embed="rId5">
            <a:extLst>
              <a:ext uri="{28A0092B-C50C-407E-A947-70E740481C1C}">
                <a14:useLocalDpi xmlns:a14="http://schemas.microsoft.com/office/drawing/2010/main" val="0"/>
              </a:ext>
            </a:extLst>
          </a:blip>
          <a:srcRect l="4629" t="5947" r="9014" b="8571"/>
          <a:stretch>
            <a:fillRect/>
          </a:stretch>
        </p:blipFill>
        <p:spPr>
          <a:xfrm>
            <a:off x="6016978" y="1397364"/>
            <a:ext cx="4549422" cy="3377490"/>
          </a:xfrm>
          <a:prstGeom prst="rect">
            <a:avLst/>
          </a:prstGeom>
        </p:spPr>
      </p:pic>
    </p:spTree>
    <p:extLst>
      <p:ext uri="{BB962C8B-B14F-4D97-AF65-F5344CB8AC3E}">
        <p14:creationId xmlns:p14="http://schemas.microsoft.com/office/powerpoint/2010/main" val="2847225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E0248E81-7238-7D5A-079E-8E9F7B20E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C918B-A31E-E6A5-4455-D9D6FE6A9E50}"/>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EHDC Planning Update</a:t>
            </a:r>
          </a:p>
        </p:txBody>
      </p:sp>
      <p:sp>
        <p:nvSpPr>
          <p:cNvPr id="8" name="Content Placeholder 7">
            <a:extLst>
              <a:ext uri="{FF2B5EF4-FFF2-40B4-BE49-F238E27FC236}">
                <a16:creationId xmlns:a16="http://schemas.microsoft.com/office/drawing/2014/main" id="{D52B8492-1755-C627-7063-1729AAB35480}"/>
              </a:ext>
            </a:extLst>
          </p:cNvPr>
          <p:cNvSpPr>
            <a:spLocks noGrp="1"/>
          </p:cNvSpPr>
          <p:nvPr>
            <p:ph idx="1"/>
          </p:nvPr>
        </p:nvSpPr>
        <p:spPr>
          <a:xfrm>
            <a:off x="3195144" y="2438217"/>
            <a:ext cx="5801711" cy="1981566"/>
          </a:xfrm>
        </p:spPr>
        <p:txBody>
          <a:bodyPr>
            <a:normAutofit/>
          </a:bodyPr>
          <a:lstStyle/>
          <a:p>
            <a:pPr marL="0" indent="0">
              <a:buNone/>
            </a:pPr>
            <a:endParaRPr lang="en-GB" b="1" dirty="0">
              <a:solidFill>
                <a:srgbClr val="000000"/>
              </a:solidFill>
            </a:endParaRPr>
          </a:p>
          <a:p>
            <a:pPr marL="0" indent="0">
              <a:buNone/>
            </a:pPr>
            <a:r>
              <a:rPr lang="en-GB" sz="8000" b="1" dirty="0">
                <a:solidFill>
                  <a:srgbClr val="000000"/>
                </a:solidFill>
              </a:rPr>
              <a:t>Questions?</a:t>
            </a:r>
          </a:p>
          <a:p>
            <a:endParaRPr lang="en-GB" dirty="0"/>
          </a:p>
        </p:txBody>
      </p:sp>
      <p:pic>
        <p:nvPicPr>
          <p:cNvPr id="3" name="Picture 2" descr="A black background with text and colorful circles&#10;&#10;Description automatically generated">
            <a:extLst>
              <a:ext uri="{FF2B5EF4-FFF2-40B4-BE49-F238E27FC236}">
                <a16:creationId xmlns:a16="http://schemas.microsoft.com/office/drawing/2014/main" id="{C9DA679D-4C98-D915-CF86-18361DDCBBDC}"/>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792854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9537D8ED-0129-31BB-6AD8-CEC6AC5EC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621C3-6FD1-60F6-A5BC-99ED3B4A3B9F}"/>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Developer (Consortium) Update</a:t>
            </a:r>
          </a:p>
        </p:txBody>
      </p:sp>
      <p:pic>
        <p:nvPicPr>
          <p:cNvPr id="3" name="Picture 2" descr="A black background with text and colorful circles&#10;&#10;Description automatically generated">
            <a:extLst>
              <a:ext uri="{FF2B5EF4-FFF2-40B4-BE49-F238E27FC236}">
                <a16:creationId xmlns:a16="http://schemas.microsoft.com/office/drawing/2014/main" id="{E352C2E5-F58C-94E1-C412-31306387E973}"/>
              </a:ext>
            </a:extLst>
          </p:cNvPr>
          <p:cNvPicPr>
            <a:picLocks noChangeAspect="1"/>
          </p:cNvPicPr>
          <p:nvPr/>
        </p:nvPicPr>
        <p:blipFill>
          <a:blip r:embed="rId3"/>
          <a:srcRect l="6625" t="11797" b="12237"/>
          <a:stretch/>
        </p:blipFill>
        <p:spPr>
          <a:xfrm>
            <a:off x="9438968" y="4948419"/>
            <a:ext cx="2753032" cy="1909581"/>
          </a:xfrm>
          <a:prstGeom prst="rect">
            <a:avLst/>
          </a:prstGeom>
        </p:spPr>
      </p:pic>
      <p:sp>
        <p:nvSpPr>
          <p:cNvPr id="5" name="TextBox 4">
            <a:extLst>
              <a:ext uri="{FF2B5EF4-FFF2-40B4-BE49-F238E27FC236}">
                <a16:creationId xmlns:a16="http://schemas.microsoft.com/office/drawing/2014/main" id="{29FCAA17-89D9-DF4B-FEE0-1ACA80C5E0AD}"/>
              </a:ext>
            </a:extLst>
          </p:cNvPr>
          <p:cNvSpPr txBox="1"/>
          <p:nvPr/>
        </p:nvSpPr>
        <p:spPr>
          <a:xfrm>
            <a:off x="558362" y="2280836"/>
            <a:ext cx="11075276" cy="3016210"/>
          </a:xfrm>
          <a:prstGeom prst="rect">
            <a:avLst/>
          </a:prstGeom>
          <a:noFill/>
        </p:spPr>
        <p:txBody>
          <a:bodyPr wrap="square">
            <a:spAutoFit/>
          </a:bodyPr>
          <a:lstStyle/>
          <a:p>
            <a:pPr marL="571500" indent="-571500">
              <a:buFont typeface="Arial" panose="020B0604020202020204" pitchFamily="34" charset="0"/>
              <a:buChar char="•"/>
            </a:pPr>
            <a:r>
              <a:rPr lang="en-GB" sz="4000" dirty="0">
                <a:solidFill>
                  <a:srgbClr val="000000"/>
                </a:solidFill>
                <a:ea typeface="Open Sans" panose="020B0606030504020204" pitchFamily="34" charset="0"/>
                <a:cs typeface="Open Sans" panose="020B0606030504020204" pitchFamily="34" charset="0"/>
              </a:rPr>
              <a:t>Matt Atton (Persimmon Homes) </a:t>
            </a:r>
            <a:r>
              <a:rPr lang="en-GB" sz="2800" dirty="0">
                <a:solidFill>
                  <a:srgbClr val="000000"/>
                </a:solidFill>
                <a:ea typeface="Open Sans" panose="020B0606030504020204" pitchFamily="34" charset="0"/>
                <a:cs typeface="Open Sans" panose="020B0606030504020204" pitchFamily="34" charset="0"/>
              </a:rPr>
              <a:t>– not in attendance</a:t>
            </a:r>
          </a:p>
          <a:p>
            <a:pPr marL="571500" indent="-571500">
              <a:buFont typeface="Arial" panose="020B0604020202020204" pitchFamily="34" charset="0"/>
              <a:buChar char="•"/>
            </a:pPr>
            <a:endParaRPr lang="en-GB" sz="1000" dirty="0">
              <a:solidFill>
                <a:srgbClr val="000000"/>
              </a:solidFill>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GB" sz="4000" dirty="0">
                <a:solidFill>
                  <a:srgbClr val="000000"/>
                </a:solidFill>
                <a:ea typeface="Open Sans" panose="020B0606030504020204" pitchFamily="34" charset="0"/>
                <a:cs typeface="Open Sans" panose="020B0606030504020204" pitchFamily="34" charset="0"/>
              </a:rPr>
              <a:t>Jonathan Locke (Taylor Wimpey)</a:t>
            </a:r>
          </a:p>
          <a:p>
            <a:pPr marL="571500" indent="-571500">
              <a:buFont typeface="Arial" panose="020B0604020202020204" pitchFamily="34" charset="0"/>
              <a:buChar char="•"/>
            </a:pPr>
            <a:endParaRPr lang="en-GB" sz="1000" dirty="0">
              <a:solidFill>
                <a:srgbClr val="000000"/>
              </a:solidFill>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GB" sz="4000" dirty="0">
                <a:solidFill>
                  <a:srgbClr val="000000"/>
                </a:solidFill>
                <a:ea typeface="Open Sans" panose="020B0606030504020204" pitchFamily="34" charset="0"/>
                <a:cs typeface="Open Sans" panose="020B0606030504020204" pitchFamily="34" charset="0"/>
              </a:rPr>
              <a:t>Arthur Brenton (Tilia)</a:t>
            </a:r>
          </a:p>
          <a:p>
            <a:pPr marL="571500" indent="-571500">
              <a:buFont typeface="Arial" panose="020B0604020202020204" pitchFamily="34" charset="0"/>
              <a:buChar char="•"/>
            </a:pPr>
            <a:endParaRPr lang="en-GB" sz="1000" dirty="0">
              <a:solidFill>
                <a:srgbClr val="000000"/>
              </a:solidFill>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GB" sz="4000" dirty="0">
                <a:solidFill>
                  <a:srgbClr val="000000"/>
                </a:solidFill>
                <a:ea typeface="Open Sans" panose="020B0606030504020204" pitchFamily="34" charset="0"/>
                <a:cs typeface="Open Sans" panose="020B0606030504020204" pitchFamily="34" charset="0"/>
              </a:rPr>
              <a:t>Rob Hales (</a:t>
            </a:r>
            <a:r>
              <a:rPr lang="en-GB" sz="4000" dirty="0" err="1">
                <a:solidFill>
                  <a:srgbClr val="000000"/>
                </a:solidFill>
                <a:ea typeface="Open Sans" panose="020B0606030504020204" pitchFamily="34" charset="0"/>
                <a:cs typeface="Open Sans" panose="020B0606030504020204" pitchFamily="34" charset="0"/>
              </a:rPr>
              <a:t>Vistry</a:t>
            </a:r>
            <a:r>
              <a:rPr lang="en-GB" sz="4000" dirty="0">
                <a:solidFill>
                  <a:srgbClr val="000000"/>
                </a:solidFill>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169416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8554C4-61AB-8FD9-FCCF-457BC3004355}"/>
              </a:ext>
            </a:extLst>
          </p:cNvPr>
          <p:cNvSpPr>
            <a:spLocks noGrp="1"/>
          </p:cNvSpPr>
          <p:nvPr>
            <p:ph type="ctrTitle"/>
          </p:nvPr>
        </p:nvSpPr>
        <p:spPr>
          <a:xfrm>
            <a:off x="7168896" y="1129554"/>
            <a:ext cx="4361688" cy="3475236"/>
          </a:xfrm>
        </p:spPr>
        <p:txBody>
          <a:bodyPr anchor="b">
            <a:normAutofit/>
          </a:bodyPr>
          <a:lstStyle/>
          <a:p>
            <a:r>
              <a:rPr lang="en-US" dirty="0"/>
              <a:t>Bishops Stortford North Consortium </a:t>
            </a:r>
          </a:p>
        </p:txBody>
      </p:sp>
      <p:sp>
        <p:nvSpPr>
          <p:cNvPr id="8" name="Subtitle 2">
            <a:extLst>
              <a:ext uri="{FF2B5EF4-FFF2-40B4-BE49-F238E27FC236}">
                <a16:creationId xmlns:a16="http://schemas.microsoft.com/office/drawing/2014/main" id="{2310A85E-5A4A-2BB0-ABD6-E4E9B98D91CC}"/>
              </a:ext>
            </a:extLst>
          </p:cNvPr>
          <p:cNvSpPr>
            <a:spLocks noGrp="1"/>
          </p:cNvSpPr>
          <p:nvPr>
            <p:ph type="subTitle" idx="1"/>
          </p:nvPr>
        </p:nvSpPr>
        <p:spPr>
          <a:xfrm>
            <a:off x="7168897" y="4731335"/>
            <a:ext cx="4206240" cy="1184585"/>
          </a:xfrm>
        </p:spPr>
        <p:txBody>
          <a:bodyPr>
            <a:normAutofit/>
          </a:bodyPr>
          <a:lstStyle/>
          <a:p>
            <a:r>
              <a:rPr lang="en-US" dirty="0"/>
              <a:t>Persimmon, Taylor Wimpey, </a:t>
            </a:r>
          </a:p>
          <a:p>
            <a:r>
              <a:rPr lang="en-US" dirty="0"/>
              <a:t>Tilia Homes and Vistry</a:t>
            </a:r>
          </a:p>
        </p:txBody>
      </p:sp>
      <p:sp>
        <p:nvSpPr>
          <p:cNvPr id="13" name="Picture Placeholder 3">
            <a:extLst>
              <a:ext uri="{FF2B5EF4-FFF2-40B4-BE49-F238E27FC236}">
                <a16:creationId xmlns:a16="http://schemas.microsoft.com/office/drawing/2014/main" id="{557139A8-1554-6D99-4B41-9D96D0975F4C}"/>
              </a:ext>
            </a:extLst>
          </p:cNvPr>
          <p:cNvSpPr>
            <a:spLocks noGrp="1"/>
          </p:cNvSpPr>
          <p:nvPr>
            <p:ph type="pic" sz="quarter" idx="13"/>
          </p:nvPr>
        </p:nvSpPr>
        <p:spPr>
          <a:xfrm>
            <a:off x="0" y="0"/>
            <a:ext cx="6584950" cy="6858000"/>
          </a:xfrm>
        </p:spPr>
        <p:txBody>
          <a:bodyPr/>
          <a:lstStyle/>
          <a:p>
            <a:endParaRPr lang="en-GB" dirty="0"/>
          </a:p>
        </p:txBody>
      </p:sp>
    </p:spTree>
    <p:extLst>
      <p:ext uri="{BB962C8B-B14F-4D97-AF65-F5344CB8AC3E}">
        <p14:creationId xmlns:p14="http://schemas.microsoft.com/office/powerpoint/2010/main" val="2439476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91E7-527F-73F9-BDF9-C41B1A32F20E}"/>
              </a:ext>
            </a:extLst>
          </p:cNvPr>
          <p:cNvSpPr>
            <a:spLocks noGrp="1"/>
          </p:cNvSpPr>
          <p:nvPr>
            <p:ph type="title"/>
          </p:nvPr>
        </p:nvSpPr>
        <p:spPr>
          <a:xfrm>
            <a:off x="372533" y="548639"/>
            <a:ext cx="3494314" cy="5719639"/>
          </a:xfrm>
        </p:spPr>
        <p:txBody>
          <a:bodyPr anchor="t">
            <a:normAutofit/>
          </a:bodyPr>
          <a:lstStyle/>
          <a:p>
            <a:r>
              <a:rPr lang="en-GB" dirty="0"/>
              <a:t>Progress to date</a:t>
            </a:r>
          </a:p>
        </p:txBody>
      </p:sp>
      <p:graphicFrame>
        <p:nvGraphicFramePr>
          <p:cNvPr id="11" name="Content Placeholder 2">
            <a:extLst>
              <a:ext uri="{FF2B5EF4-FFF2-40B4-BE49-F238E27FC236}">
                <a16:creationId xmlns:a16="http://schemas.microsoft.com/office/drawing/2014/main" id="{8D0EBCCE-4E61-73FB-C01C-AF5EFBFCC4C9}"/>
              </a:ext>
            </a:extLst>
          </p:cNvPr>
          <p:cNvGraphicFramePr>
            <a:graphicFrameLocks noGrp="1"/>
          </p:cNvGraphicFramePr>
          <p:nvPr>
            <p:ph sz="quarter" idx="13"/>
          </p:nvPr>
        </p:nvGraphicFramePr>
        <p:xfrm>
          <a:off x="4504268" y="549274"/>
          <a:ext cx="7315200" cy="580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498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54AE-2761-AD24-FE5F-AD6306B0E69C}"/>
              </a:ext>
            </a:extLst>
          </p:cNvPr>
          <p:cNvSpPr>
            <a:spLocks noGrp="1"/>
          </p:cNvSpPr>
          <p:nvPr>
            <p:ph type="title"/>
          </p:nvPr>
        </p:nvSpPr>
        <p:spPr>
          <a:xfrm>
            <a:off x="612647" y="320040"/>
            <a:ext cx="6858000" cy="932688"/>
          </a:xfrm>
        </p:spPr>
        <p:txBody>
          <a:bodyPr anchor="b">
            <a:normAutofit/>
          </a:bodyPr>
          <a:lstStyle/>
          <a:p>
            <a:r>
              <a:rPr lang="en-GB" dirty="0"/>
              <a:t>Update from the last forum</a:t>
            </a:r>
          </a:p>
        </p:txBody>
      </p:sp>
      <p:sp>
        <p:nvSpPr>
          <p:cNvPr id="3" name="Content Placeholder 2">
            <a:extLst>
              <a:ext uri="{FF2B5EF4-FFF2-40B4-BE49-F238E27FC236}">
                <a16:creationId xmlns:a16="http://schemas.microsoft.com/office/drawing/2014/main" id="{5F742BDF-4EE0-B287-2AB4-CEE910CAC3AA}"/>
              </a:ext>
            </a:extLst>
          </p:cNvPr>
          <p:cNvSpPr>
            <a:spLocks noGrp="1"/>
          </p:cNvSpPr>
          <p:nvPr>
            <p:ph sz="quarter" idx="14"/>
          </p:nvPr>
        </p:nvSpPr>
        <p:spPr>
          <a:xfrm>
            <a:off x="612647" y="1380744"/>
            <a:ext cx="6858000" cy="4983480"/>
          </a:xfrm>
        </p:spPr>
        <p:txBody>
          <a:bodyPr>
            <a:normAutofit/>
          </a:bodyPr>
          <a:lstStyle/>
          <a:p>
            <a:pPr>
              <a:lnSpc>
                <a:spcPct val="110000"/>
              </a:lnSpc>
            </a:pPr>
            <a:r>
              <a:rPr lang="en-GB" sz="1100" dirty="0"/>
              <a:t>Leisure Route needs repair in places.  </a:t>
            </a:r>
            <a:r>
              <a:rPr lang="en-GB" sz="1100" b="1" dirty="0"/>
              <a:t>This work was completed in August 2025 </a:t>
            </a:r>
          </a:p>
          <a:p>
            <a:pPr>
              <a:lnSpc>
                <a:spcPct val="110000"/>
              </a:lnSpc>
            </a:pPr>
            <a:r>
              <a:rPr lang="en-GB" sz="1100" dirty="0"/>
              <a:t>Bund Planting. </a:t>
            </a:r>
            <a:r>
              <a:rPr lang="en-GB" sz="1100" b="1" dirty="0"/>
              <a:t>This has been completed and signed off as satisfactory by the Council </a:t>
            </a:r>
            <a:endParaRPr lang="en-GB" sz="1100" dirty="0"/>
          </a:p>
          <a:p>
            <a:pPr>
              <a:lnSpc>
                <a:spcPct val="110000"/>
              </a:lnSpc>
            </a:pPr>
            <a:r>
              <a:rPr lang="en-GB" sz="1100" dirty="0"/>
              <a:t>Links to Dane O’Coys at Persimmon </a:t>
            </a:r>
            <a:r>
              <a:rPr lang="en-GB" sz="1100" b="1" dirty="0"/>
              <a:t>4 trees that required replacing have been ordered and due to be planted now in season,  Bollards complete August 2025</a:t>
            </a:r>
          </a:p>
          <a:p>
            <a:pPr>
              <a:lnSpc>
                <a:spcPct val="110000"/>
              </a:lnSpc>
            </a:pPr>
            <a:r>
              <a:rPr lang="en-GB" sz="1100" dirty="0"/>
              <a:t>Footpath planting along WHD </a:t>
            </a:r>
            <a:r>
              <a:rPr lang="en-GB" sz="1100" b="1" dirty="0"/>
              <a:t>The order for this has been placed with a contractor and will be complete this planting season (November 2025)</a:t>
            </a:r>
          </a:p>
          <a:p>
            <a:pPr>
              <a:lnSpc>
                <a:spcPct val="110000"/>
              </a:lnSpc>
            </a:pPr>
            <a:r>
              <a:rPr lang="en-GB" sz="1100" dirty="0"/>
              <a:t>S.38 Phase 1 remedials – </a:t>
            </a:r>
            <a:r>
              <a:rPr lang="en-GB" sz="1100" b="1" dirty="0"/>
              <a:t>These works required a full tender as they are the final works prior to handover to HCC for adoption of the road.  The tender included for West Phase 2 and we have a contractor appointed to undertake the works, subject to Technical Approval on West Phase 2.  The works will start prior to Christmas</a:t>
            </a:r>
          </a:p>
          <a:p>
            <a:pPr>
              <a:lnSpc>
                <a:spcPct val="110000"/>
              </a:lnSpc>
            </a:pPr>
            <a:r>
              <a:rPr lang="en-GB" sz="1100" dirty="0"/>
              <a:t>12 manholes in Rainbird Road were blocked – </a:t>
            </a:r>
            <a:r>
              <a:rPr lang="en-GB" sz="1100" b="1" dirty="0"/>
              <a:t>These works were completed in July 2025</a:t>
            </a:r>
          </a:p>
          <a:p>
            <a:pPr>
              <a:lnSpc>
                <a:spcPct val="110000"/>
              </a:lnSpc>
            </a:pPr>
            <a:r>
              <a:rPr lang="en-GB" sz="1100" dirty="0"/>
              <a:t>Residents advised that construction traffic was still using the West </a:t>
            </a:r>
            <a:r>
              <a:rPr lang="en-GB" sz="1100" b="1" dirty="0"/>
              <a:t>All four developers have written to all contractors and trades and actively enforce the approved CEMP</a:t>
            </a:r>
          </a:p>
          <a:p>
            <a:pPr>
              <a:lnSpc>
                <a:spcPct val="110000"/>
              </a:lnSpc>
            </a:pPr>
            <a:r>
              <a:rPr lang="en-GB" sz="1100" dirty="0"/>
              <a:t>Manhole cover in Bowman Street that still rattled and had not been fixed </a:t>
            </a:r>
            <a:r>
              <a:rPr lang="en-GB" sz="1100" b="1" dirty="0"/>
              <a:t>This has now been rectified</a:t>
            </a:r>
          </a:p>
          <a:p>
            <a:pPr>
              <a:lnSpc>
                <a:spcPct val="110000"/>
              </a:lnSpc>
            </a:pPr>
            <a:r>
              <a:rPr lang="en-GB" sz="1100" dirty="0"/>
              <a:t>Emergency Service Access  </a:t>
            </a:r>
            <a:r>
              <a:rPr lang="en-GB" sz="1100" b="1" dirty="0"/>
              <a:t>An emergency access system was installed at the Rye Street gate in July 2025</a:t>
            </a:r>
            <a:endParaRPr lang="en-GB" sz="1100" dirty="0"/>
          </a:p>
          <a:p>
            <a:pPr>
              <a:lnSpc>
                <a:spcPct val="110000"/>
              </a:lnSpc>
            </a:pPr>
            <a:endParaRPr lang="en-GB" sz="1100" dirty="0"/>
          </a:p>
        </p:txBody>
      </p:sp>
      <p:pic>
        <p:nvPicPr>
          <p:cNvPr id="9" name="Picture 8" descr="Small tree">
            <a:extLst>
              <a:ext uri="{FF2B5EF4-FFF2-40B4-BE49-F238E27FC236}">
                <a16:creationId xmlns:a16="http://schemas.microsoft.com/office/drawing/2014/main" id="{84DBB5D4-DDD6-BBA6-2BFB-8FA43E30BA34}"/>
              </a:ext>
            </a:extLst>
          </p:cNvPr>
          <p:cNvPicPr>
            <a:picLocks noChangeAspect="1"/>
          </p:cNvPicPr>
          <p:nvPr/>
        </p:nvPicPr>
        <p:blipFill>
          <a:blip r:embed="rId2"/>
          <a:srcRect l="20709" r="39382" b="-1"/>
          <a:stretch>
            <a:fillRect/>
          </a:stretch>
        </p:blipFill>
        <p:spPr>
          <a:xfrm>
            <a:off x="8091732" y="10"/>
            <a:ext cx="4100267" cy="6857990"/>
          </a:xfrm>
          <a:prstGeom prst="rect">
            <a:avLst/>
          </a:prstGeom>
          <a:noFill/>
        </p:spPr>
      </p:pic>
    </p:spTree>
    <p:extLst>
      <p:ext uri="{BB962C8B-B14F-4D97-AF65-F5344CB8AC3E}">
        <p14:creationId xmlns:p14="http://schemas.microsoft.com/office/powerpoint/2010/main" val="1047101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52D2-5642-265E-0577-1E7DFAA20956}"/>
              </a:ext>
            </a:extLst>
          </p:cNvPr>
          <p:cNvSpPr>
            <a:spLocks noGrp="1"/>
          </p:cNvSpPr>
          <p:nvPr>
            <p:ph type="title"/>
          </p:nvPr>
        </p:nvSpPr>
        <p:spPr>
          <a:xfrm>
            <a:off x="372533" y="548639"/>
            <a:ext cx="3494314" cy="5719639"/>
          </a:xfrm>
        </p:spPr>
        <p:txBody>
          <a:bodyPr anchor="t">
            <a:normAutofit/>
          </a:bodyPr>
          <a:lstStyle/>
          <a:p>
            <a:r>
              <a:rPr lang="en-GB" dirty="0"/>
              <a:t>Consortium plans for 2026</a:t>
            </a:r>
          </a:p>
        </p:txBody>
      </p:sp>
      <p:graphicFrame>
        <p:nvGraphicFramePr>
          <p:cNvPr id="5" name="Content Placeholder 2">
            <a:extLst>
              <a:ext uri="{FF2B5EF4-FFF2-40B4-BE49-F238E27FC236}">
                <a16:creationId xmlns:a16="http://schemas.microsoft.com/office/drawing/2014/main" id="{390CF5A4-BCB2-6A7F-7E08-0979214AFB2A}"/>
              </a:ext>
            </a:extLst>
          </p:cNvPr>
          <p:cNvGraphicFramePr>
            <a:graphicFrameLocks noGrp="1"/>
          </p:cNvGraphicFramePr>
          <p:nvPr>
            <p:ph sz="quarter" idx="13"/>
          </p:nvPr>
        </p:nvGraphicFramePr>
        <p:xfrm>
          <a:off x="4504268" y="549274"/>
          <a:ext cx="7315200" cy="580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304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AE6A-CED8-7F79-CAA3-F25E021615AC}"/>
              </a:ext>
            </a:extLst>
          </p:cNvPr>
          <p:cNvSpPr>
            <a:spLocks noGrp="1"/>
          </p:cNvSpPr>
          <p:nvPr>
            <p:ph type="title"/>
          </p:nvPr>
        </p:nvSpPr>
        <p:spPr>
          <a:xfrm>
            <a:off x="0" y="-106439"/>
            <a:ext cx="12192000" cy="1161144"/>
          </a:xfrm>
          <a:solidFill>
            <a:srgbClr val="002060"/>
          </a:solidFill>
        </p:spPr>
        <p:txBody>
          <a:bodyPr/>
          <a:lstStyle/>
          <a:p>
            <a:pPr algn="ctr"/>
            <a:r>
              <a:rPr lang="en-GB" dirty="0"/>
              <a:t> </a:t>
            </a: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 Cllr. Vicky Glover-Ward</a:t>
            </a:r>
            <a:endParaRPr lang="en-GB" sz="3733"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a:extLst>
              <a:ext uri="{FF2B5EF4-FFF2-40B4-BE49-F238E27FC236}">
                <a16:creationId xmlns:a16="http://schemas.microsoft.com/office/drawing/2014/main" id="{9FCC7E96-72A0-5B86-5C0A-4C187BAD7EFF}"/>
              </a:ext>
            </a:extLst>
          </p:cNvPr>
          <p:cNvSpPr>
            <a:spLocks noGrp="1"/>
          </p:cNvSpPr>
          <p:nvPr>
            <p:ph idx="1"/>
          </p:nvPr>
        </p:nvSpPr>
        <p:spPr>
          <a:xfrm>
            <a:off x="154818" y="1183542"/>
            <a:ext cx="11703505" cy="5674457"/>
          </a:xfrm>
        </p:spPr>
        <p:txBody>
          <a:bodyPr>
            <a:normAutofit/>
          </a:bodyPr>
          <a:lstStyle/>
          <a:p>
            <a:pPr marL="0" indent="0" algn="ctr">
              <a:lnSpc>
                <a:spcPct val="100000"/>
              </a:lnSpc>
              <a:buNone/>
            </a:pPr>
            <a:r>
              <a:rPr lang="en-GB"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AGENDA</a:t>
            </a:r>
          </a:p>
          <a:p>
            <a:pPr marL="0" indent="0" algn="ctr">
              <a:lnSpc>
                <a:spcPct val="100000"/>
              </a:lnSpc>
              <a:buNone/>
            </a:pPr>
            <a:endParaRPr lang="en-GB" sz="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19:00</a:t>
            </a:r>
            <a:r>
              <a:rPr lang="en-GB" sz="2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Drop-in Session – an opportunity to speak to the Trust, 			Developers, HCC Highways, Councillors and EHDC Officers</a:t>
            </a:r>
          </a:p>
          <a:p>
            <a:pPr marL="0" indent="0">
              <a:lnSpc>
                <a:spcPct val="100000"/>
              </a:lnSpc>
              <a:buNone/>
            </a:pPr>
            <a:r>
              <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19:20   	Welcome &amp; Introductions by Cllr. Vicky Glover-Ward,</a:t>
            </a:r>
          </a:p>
          <a:p>
            <a:pPr marL="0" indent="0">
              <a:lnSpc>
                <a:spcPct val="100000"/>
              </a:lnSpc>
              <a:buNone/>
            </a:pPr>
            <a:r>
              <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Executive Member for Planning &amp; Growth</a:t>
            </a:r>
          </a:p>
          <a:p>
            <a:pPr marL="0" indent="0">
              <a:lnSpc>
                <a:spcPct val="100000"/>
              </a:lnSpc>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19:30		HCC Highways Update and Q&amp;A</a:t>
            </a:r>
          </a:p>
          <a:p>
            <a:pPr marL="0" indent="0">
              <a:lnSpc>
                <a:spcPct val="100000"/>
              </a:lnSpc>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19:45	</a:t>
            </a:r>
            <a:r>
              <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EHDC Planning Update and Q&amp;A</a:t>
            </a:r>
          </a:p>
          <a:p>
            <a:pPr marL="0" indent="0">
              <a:lnSpc>
                <a:spcPct val="100000"/>
              </a:lnSpc>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20:00 	Consortium (</a:t>
            </a:r>
            <a:r>
              <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Developer) Update and Q&amp;A</a:t>
            </a:r>
          </a:p>
          <a:p>
            <a:pPr marL="0" indent="0">
              <a:lnSpc>
                <a:spcPct val="100000"/>
              </a:lnSpc>
              <a:buNone/>
            </a:pPr>
            <a:r>
              <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20:15		</a:t>
            </a: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Community Trust Update and Q&amp;A</a:t>
            </a:r>
          </a:p>
          <a:p>
            <a:pPr marL="0" indent="0">
              <a:lnSpc>
                <a:spcPct val="100000"/>
              </a:lnSpc>
              <a:buNone/>
            </a:pPr>
            <a:r>
              <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rPr>
              <a:t>20:30 	Meeting Close</a:t>
            </a:r>
            <a:endParaRPr lang="en-GB" sz="2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GB"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lack background with text and colorful circles&#10;&#10;Description automatically generated">
            <a:extLst>
              <a:ext uri="{FF2B5EF4-FFF2-40B4-BE49-F238E27FC236}">
                <a16:creationId xmlns:a16="http://schemas.microsoft.com/office/drawing/2014/main" id="{0D83A80C-238C-03E0-36F9-96E424A4A60C}"/>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3110543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80412-FCBA-FD61-61F3-D5D30F447C7F}"/>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0841FF2-A581-397D-6EA0-C82C67AA8AFD}"/>
              </a:ext>
            </a:extLst>
          </p:cNvPr>
          <p:cNvSpPr txBox="1"/>
          <p:nvPr/>
        </p:nvSpPr>
        <p:spPr>
          <a:xfrm>
            <a:off x="6511688" y="1127070"/>
            <a:ext cx="4928976" cy="1138773"/>
          </a:xfrm>
          <a:prstGeom prst="rect">
            <a:avLst/>
          </a:prstGeom>
          <a:noFill/>
        </p:spPr>
        <p:txBody>
          <a:bodyPr wrap="square" rtlCol="0">
            <a:spAutoFit/>
          </a:bodyPr>
          <a:lstStyle/>
          <a:p>
            <a:endParaRPr lang="en-US" altLang="ko-KR" sz="3200" b="1" dirty="0">
              <a:solidFill>
                <a:srgbClr val="1B8C39"/>
              </a:solidFill>
            </a:endParaRPr>
          </a:p>
          <a:p>
            <a:endParaRPr lang="en-US" altLang="ko-KR" sz="1200" b="1" dirty="0">
              <a:solidFill>
                <a:srgbClr val="1B8C39"/>
              </a:solidFill>
            </a:endParaRPr>
          </a:p>
          <a:p>
            <a:endParaRPr lang="en-US" altLang="ko-KR" sz="1200" b="1" dirty="0">
              <a:solidFill>
                <a:srgbClr val="1B8C39"/>
              </a:solidFill>
            </a:endParaRPr>
          </a:p>
          <a:p>
            <a:endParaRPr lang="ko-KR" altLang="en-US" sz="1200" b="1" dirty="0">
              <a:solidFill>
                <a:srgbClr val="1B8C39"/>
              </a:solidFill>
            </a:endParaRPr>
          </a:p>
        </p:txBody>
      </p:sp>
      <p:sp>
        <p:nvSpPr>
          <p:cNvPr id="7" name="Rectangle 6">
            <a:extLst>
              <a:ext uri="{FF2B5EF4-FFF2-40B4-BE49-F238E27FC236}">
                <a16:creationId xmlns:a16="http://schemas.microsoft.com/office/drawing/2014/main" id="{3578DD0E-4C97-E649-11FC-7E1E1C8CB4F9}"/>
              </a:ext>
            </a:extLst>
          </p:cNvPr>
          <p:cNvSpPr/>
          <p:nvPr/>
        </p:nvSpPr>
        <p:spPr>
          <a:xfrm>
            <a:off x="-1" y="0"/>
            <a:ext cx="12192001" cy="6858000"/>
          </a:xfrm>
          <a:prstGeom prst="rect">
            <a:avLst/>
          </a:prstGeom>
          <a:solidFill>
            <a:srgbClr val="1B8C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Posterama Text Black"/>
                <a:ea typeface="+mn-ea"/>
                <a:cs typeface="+mn-cs"/>
              </a:rPr>
              <a:t>Progress Update to Community Forum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2400" b="0" i="0" u="none" strike="noStrike" kern="1200" cap="none" spc="0" normalizeH="0" baseline="0" noProof="0" dirty="0">
                <a:ln>
                  <a:noFill/>
                </a:ln>
                <a:solidFill>
                  <a:srgbClr val="FFFFFF"/>
                </a:solidFill>
                <a:effectLst/>
                <a:uLnTx/>
                <a:uFillTx/>
                <a:latin typeface="Posterama Text Black"/>
                <a:ea typeface="+mn-ea"/>
                <a:cs typeface="Arial" pitchFamily="34" charset="0"/>
              </a:rPr>
              <a:t>19 November 2025</a:t>
            </a:r>
            <a:endParaRPr kumimoji="0" lang="ko-KR" altLang="en-US" sz="2400" b="0" i="0" u="none" strike="noStrike" kern="1200" cap="none" spc="0" normalizeH="0" baseline="0" noProof="0" dirty="0">
              <a:ln>
                <a:noFill/>
              </a:ln>
              <a:solidFill>
                <a:srgbClr val="FFFFFF"/>
              </a:solidFill>
              <a:effectLst/>
              <a:uLnTx/>
              <a:uFillTx/>
              <a:latin typeface="Posterama Text Black"/>
              <a:ea typeface="+mn-ea"/>
              <a:cs typeface="Arial" pitchFamily="34" charset="0"/>
            </a:endParaRPr>
          </a:p>
        </p:txBody>
      </p:sp>
      <p:pic>
        <p:nvPicPr>
          <p:cNvPr id="8" name="Picture 7">
            <a:extLst>
              <a:ext uri="{FF2B5EF4-FFF2-40B4-BE49-F238E27FC236}">
                <a16:creationId xmlns:a16="http://schemas.microsoft.com/office/drawing/2014/main" id="{12A23A46-885E-3FAC-9AAD-7E378E9854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8181" y="4738321"/>
            <a:ext cx="3893819" cy="635725"/>
          </a:xfrm>
          <a:prstGeom prst="rect">
            <a:avLst/>
          </a:prstGeom>
          <a:solidFill>
            <a:schemeClr val="bg1"/>
          </a:solidFill>
        </p:spPr>
      </p:pic>
      <p:pic>
        <p:nvPicPr>
          <p:cNvPr id="3" name="Picture 2">
            <a:extLst>
              <a:ext uri="{FF2B5EF4-FFF2-40B4-BE49-F238E27FC236}">
                <a16:creationId xmlns:a16="http://schemas.microsoft.com/office/drawing/2014/main" id="{B1A110EB-3DD0-7E03-0BDE-6FDE2BBF7951}"/>
              </a:ext>
            </a:extLst>
          </p:cNvPr>
          <p:cNvPicPr>
            <a:picLocks noChangeAspect="1"/>
          </p:cNvPicPr>
          <p:nvPr/>
        </p:nvPicPr>
        <p:blipFill>
          <a:blip r:embed="rId3"/>
          <a:stretch>
            <a:fillRect/>
          </a:stretch>
        </p:blipFill>
        <p:spPr>
          <a:xfrm>
            <a:off x="3047999" y="-20157"/>
            <a:ext cx="6096000" cy="4545975"/>
          </a:xfrm>
          <a:prstGeom prst="rect">
            <a:avLst/>
          </a:prstGeom>
        </p:spPr>
      </p:pic>
      <p:sp>
        <p:nvSpPr>
          <p:cNvPr id="4" name="TextBox 3">
            <a:extLst>
              <a:ext uri="{FF2B5EF4-FFF2-40B4-BE49-F238E27FC236}">
                <a16:creationId xmlns:a16="http://schemas.microsoft.com/office/drawing/2014/main" id="{F563D630-90DE-56AB-AC89-1AD1CD4CA1CD}"/>
              </a:ext>
            </a:extLst>
          </p:cNvPr>
          <p:cNvSpPr txBox="1"/>
          <p:nvPr/>
        </p:nvSpPr>
        <p:spPr>
          <a:xfrm>
            <a:off x="3888607" y="4174245"/>
            <a:ext cx="4639377" cy="369332"/>
          </a:xfrm>
          <a:prstGeom prst="rect">
            <a:avLst/>
          </a:prstGeom>
        </p:spPr>
        <p:txBody>
          <a:bodyPr wrap="square" rtlCol="0">
            <a:spAutoFit/>
          </a:bodyPr>
          <a:lstStyle/>
          <a:p>
            <a:pPr marL="0" indent="0" algn="ctr">
              <a:lnSpc>
                <a:spcPct val="100000"/>
              </a:lnSpc>
              <a:spcBef>
                <a:spcPts val="0"/>
              </a:spcBef>
              <a:buFontTx/>
              <a:buNone/>
            </a:pPr>
            <a:r>
              <a:rPr lang="en-GB" sz="1800" dirty="0">
                <a:solidFill>
                  <a:srgbClr val="1B8C39"/>
                </a:solidFill>
                <a:latin typeface="Posterama" panose="020B0504020200020000" pitchFamily="34" charset="0"/>
                <a:ea typeface="微软雅黑"/>
                <a:cs typeface="Posterama" panose="020B0504020200020000" pitchFamily="34" charset="0"/>
              </a:rPr>
              <a:t>Teddy Bears Picnic – Summer 2025</a:t>
            </a:r>
          </a:p>
        </p:txBody>
      </p:sp>
    </p:spTree>
    <p:extLst>
      <p:ext uri="{BB962C8B-B14F-4D97-AF65-F5344CB8AC3E}">
        <p14:creationId xmlns:p14="http://schemas.microsoft.com/office/powerpoint/2010/main" val="100594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a:extLst>
              <a:ext uri="{FF2B5EF4-FFF2-40B4-BE49-F238E27FC236}">
                <a16:creationId xmlns:a16="http://schemas.microsoft.com/office/drawing/2014/main" id="{CECAF7F2-BA06-C85C-A82B-6196EB28560A}"/>
              </a:ext>
            </a:extLst>
          </p:cNvPr>
          <p:cNvSpPr txBox="1">
            <a:spLocks noChangeArrowheads="1"/>
          </p:cNvSpPr>
          <p:nvPr/>
        </p:nvSpPr>
        <p:spPr bwMode="auto">
          <a:xfrm>
            <a:off x="1277050" y="1624547"/>
            <a:ext cx="2109790" cy="1308050"/>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Local Residents x3</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Yuan Chen</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Simon Gallagher</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Mark Johnson </a:t>
            </a:r>
          </a:p>
        </p:txBody>
      </p:sp>
      <p:sp>
        <p:nvSpPr>
          <p:cNvPr id="3076" name="Line 16">
            <a:extLst>
              <a:ext uri="{FF2B5EF4-FFF2-40B4-BE49-F238E27FC236}">
                <a16:creationId xmlns:a16="http://schemas.microsoft.com/office/drawing/2014/main" id="{1B199897-373E-C120-A03F-318D6EB978FB}"/>
              </a:ext>
            </a:extLst>
          </p:cNvPr>
          <p:cNvSpPr>
            <a:spLocks noChangeShapeType="1"/>
          </p:cNvSpPr>
          <p:nvPr/>
        </p:nvSpPr>
        <p:spPr bwMode="auto">
          <a:xfrm>
            <a:off x="3061449" y="3798332"/>
            <a:ext cx="3077" cy="75990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5" name="Text Box 4">
            <a:extLst>
              <a:ext uri="{FF2B5EF4-FFF2-40B4-BE49-F238E27FC236}">
                <a16:creationId xmlns:a16="http://schemas.microsoft.com/office/drawing/2014/main" id="{7123E34F-F767-FCFC-3985-F182355FF921}"/>
              </a:ext>
            </a:extLst>
          </p:cNvPr>
          <p:cNvSpPr txBox="1">
            <a:spLocks noChangeArrowheads="1"/>
          </p:cNvSpPr>
          <p:nvPr/>
        </p:nvSpPr>
        <p:spPr bwMode="auto">
          <a:xfrm>
            <a:off x="2416433" y="3197447"/>
            <a:ext cx="1336675" cy="600164"/>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Voluntary/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Community Sector x1</a:t>
            </a:r>
          </a:p>
        </p:txBody>
      </p:sp>
      <p:sp>
        <p:nvSpPr>
          <p:cNvPr id="3077" name="Line 17">
            <a:extLst>
              <a:ext uri="{FF2B5EF4-FFF2-40B4-BE49-F238E27FC236}">
                <a16:creationId xmlns:a16="http://schemas.microsoft.com/office/drawing/2014/main" id="{07014239-26E2-BB07-3F84-34C3F26D0B96}"/>
              </a:ext>
            </a:extLst>
          </p:cNvPr>
          <p:cNvSpPr>
            <a:spLocks noChangeShapeType="1"/>
          </p:cNvSpPr>
          <p:nvPr/>
        </p:nvSpPr>
        <p:spPr bwMode="auto">
          <a:xfrm flipH="1">
            <a:off x="5489645" y="2392770"/>
            <a:ext cx="4237" cy="2173927"/>
          </a:xfrm>
          <a:prstGeom prst="line">
            <a:avLst/>
          </a:prstGeom>
          <a:noFill/>
          <a:ln w="57150">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9" name="Rectangle 3">
            <a:extLst>
              <a:ext uri="{FF2B5EF4-FFF2-40B4-BE49-F238E27FC236}">
                <a16:creationId xmlns:a16="http://schemas.microsoft.com/office/drawing/2014/main" id="{C19DF63A-E318-7B23-EEAB-F9FE7FC12812}"/>
              </a:ext>
            </a:extLst>
          </p:cNvPr>
          <p:cNvSpPr>
            <a:spLocks noChangeArrowheads="1"/>
          </p:cNvSpPr>
          <p:nvPr/>
        </p:nvSpPr>
        <p:spPr bwMode="auto">
          <a:xfrm>
            <a:off x="1999092" y="4544014"/>
            <a:ext cx="6593616" cy="477335"/>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50000"/>
              </a:lnSpc>
              <a:spcBef>
                <a:spcPts val="600"/>
              </a:spcBef>
              <a:spcAft>
                <a:spcPts val="0"/>
              </a:spcAft>
              <a:buClr>
                <a:prstClr val="black"/>
              </a:buClr>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Stortford Fields Community Management Trust (SFCMT)</a:t>
            </a:r>
          </a:p>
        </p:txBody>
      </p:sp>
      <p:sp>
        <p:nvSpPr>
          <p:cNvPr id="3080" name="Text Box 2">
            <a:extLst>
              <a:ext uri="{FF2B5EF4-FFF2-40B4-BE49-F238E27FC236}">
                <a16:creationId xmlns:a16="http://schemas.microsoft.com/office/drawing/2014/main" id="{8BDF9EA4-D9F5-F037-B20C-7E80BD359A72}"/>
              </a:ext>
            </a:extLst>
          </p:cNvPr>
          <p:cNvSpPr txBox="1">
            <a:spLocks noChangeArrowheads="1"/>
          </p:cNvSpPr>
          <p:nvPr/>
        </p:nvSpPr>
        <p:spPr bwMode="auto">
          <a:xfrm>
            <a:off x="3580598" y="1605539"/>
            <a:ext cx="2700605" cy="907941"/>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East Herts District Council x 1</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Cllr Sarah Copley (Chair)</a:t>
            </a:r>
          </a:p>
        </p:txBody>
      </p:sp>
      <p:sp>
        <p:nvSpPr>
          <p:cNvPr id="3081" name="Line 16">
            <a:extLst>
              <a:ext uri="{FF2B5EF4-FFF2-40B4-BE49-F238E27FC236}">
                <a16:creationId xmlns:a16="http://schemas.microsoft.com/office/drawing/2014/main" id="{26978743-05C7-B33E-F247-F8BBDB0E3904}"/>
              </a:ext>
            </a:extLst>
          </p:cNvPr>
          <p:cNvSpPr>
            <a:spLocks noChangeShapeType="1"/>
          </p:cNvSpPr>
          <p:nvPr/>
        </p:nvSpPr>
        <p:spPr bwMode="auto">
          <a:xfrm>
            <a:off x="2308691" y="2965177"/>
            <a:ext cx="5753" cy="160152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Text Box 2">
            <a:extLst>
              <a:ext uri="{FF2B5EF4-FFF2-40B4-BE49-F238E27FC236}">
                <a16:creationId xmlns:a16="http://schemas.microsoft.com/office/drawing/2014/main" id="{D8EC59AC-B0F0-73D4-A60A-B657D30C2C44}"/>
              </a:ext>
            </a:extLst>
          </p:cNvPr>
          <p:cNvSpPr txBox="1">
            <a:spLocks noChangeArrowheads="1"/>
          </p:cNvSpPr>
          <p:nvPr/>
        </p:nvSpPr>
        <p:spPr bwMode="auto">
          <a:xfrm>
            <a:off x="6488358" y="1614984"/>
            <a:ext cx="3033292" cy="984885"/>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Developer Consortium x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Samantha Williams – Taylor Wimpey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Isaac Kibirige, </a:t>
            </a:r>
            <a:r>
              <a:rPr kumimoji="0" lang="en-GB" altLang="en-US" sz="1400" b="1" i="0" u="none" strike="noStrike" kern="1200" cap="none" spc="0" normalizeH="0" baseline="0" noProof="0" dirty="0" err="1">
                <a:ln>
                  <a:noFill/>
                </a:ln>
                <a:solidFill>
                  <a:srgbClr val="8BC145"/>
                </a:solidFill>
                <a:effectLst/>
                <a:uLnTx/>
                <a:uFillTx/>
                <a:latin typeface="Arial" panose="020B0604020202020204" pitchFamily="34" charset="0"/>
                <a:ea typeface="+mn-ea"/>
                <a:cs typeface="Arial" panose="020B0604020202020204" pitchFamily="34" charset="0"/>
              </a:rPr>
              <a:t>Vistry</a:t>
            </a:r>
            <a:endPar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endParaRPr>
          </a:p>
        </p:txBody>
      </p:sp>
      <p:sp>
        <p:nvSpPr>
          <p:cNvPr id="3083" name="Text Box 2">
            <a:extLst>
              <a:ext uri="{FF2B5EF4-FFF2-40B4-BE49-F238E27FC236}">
                <a16:creationId xmlns:a16="http://schemas.microsoft.com/office/drawing/2014/main" id="{8AE44803-840A-7BCD-AC1F-C351B7EB1E59}"/>
              </a:ext>
            </a:extLst>
          </p:cNvPr>
          <p:cNvSpPr txBox="1">
            <a:spLocks noChangeArrowheads="1"/>
          </p:cNvSpPr>
          <p:nvPr/>
        </p:nvSpPr>
        <p:spPr bwMode="auto">
          <a:xfrm>
            <a:off x="9253728" y="4102944"/>
            <a:ext cx="2866941" cy="2492990"/>
          </a:xfrm>
          <a:prstGeom prst="rect">
            <a:avLst/>
          </a:prstGeom>
          <a:solidFill>
            <a:schemeClr val="accent4">
              <a:lumMod val="40000"/>
              <a:lumOff val="60000"/>
            </a:schemeClr>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Stortford Fields Estate Management Company (SFEMC)</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800" b="1" i="0" u="none" strike="noStrike" kern="1200" cap="none" spc="0" normalizeH="0" baseline="0" noProof="0" dirty="0">
                <a:ln>
                  <a:noFill/>
                </a:ln>
                <a:effectLst/>
                <a:uLnTx/>
                <a:uFillTx/>
                <a:latin typeface="Arial" panose="020B0604020202020204" pitchFamily="34" charset="0"/>
                <a:ea typeface="+mn-ea"/>
                <a:cs typeface="+mn-cs"/>
              </a:rPr>
              <a:t>Matt Atton, Persimmon</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latin typeface="Arial" panose="020B0604020202020204" pitchFamily="34" charset="0"/>
              </a:rPr>
              <a:t>Richard Hush, Persimmon</a:t>
            </a:r>
            <a:endParaRPr kumimoji="0" lang="en-GB" altLang="en-US" sz="800" b="1"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latin typeface="Arial" panose="020B0604020202020204" pitchFamily="34" charset="0"/>
              </a:rPr>
              <a:t>Andy Holloway, TW</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latin typeface="Arial" panose="020B0604020202020204" pitchFamily="34" charset="0"/>
              </a:rPr>
              <a:t>Alex Richards, TW</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800" b="1" i="0" u="none" strike="noStrike" kern="1200" cap="none" spc="0" normalizeH="0" baseline="0" noProof="0" dirty="0">
                <a:ln>
                  <a:noFill/>
                </a:ln>
                <a:effectLst/>
                <a:uLnTx/>
                <a:uFillTx/>
                <a:latin typeface="Arial" panose="020B0604020202020204" pitchFamily="34" charset="0"/>
                <a:ea typeface="+mn-ea"/>
                <a:cs typeface="+mn-cs"/>
              </a:rPr>
              <a:t>Rob Hales, </a:t>
            </a:r>
            <a:r>
              <a:rPr kumimoji="0" lang="en-GB" altLang="en-US" sz="800" b="1" i="0" u="none" strike="noStrike" kern="1200" cap="none" spc="0" normalizeH="0" baseline="0" noProof="0" dirty="0" err="1">
                <a:ln>
                  <a:noFill/>
                </a:ln>
                <a:effectLst/>
                <a:uLnTx/>
                <a:uFillTx/>
                <a:latin typeface="Arial" panose="020B0604020202020204" pitchFamily="34" charset="0"/>
                <a:ea typeface="+mn-ea"/>
                <a:cs typeface="+mn-cs"/>
              </a:rPr>
              <a:t>Vistry</a:t>
            </a:r>
            <a:endParaRPr kumimoji="0" lang="en-GB" altLang="en-US" sz="800" b="1"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latin typeface="Arial" panose="020B0604020202020204" pitchFamily="34" charset="0"/>
              </a:rPr>
              <a:t>Mark Fowler, </a:t>
            </a:r>
            <a:r>
              <a:rPr lang="en-GB" altLang="en-US" sz="800" b="1" dirty="0" err="1">
                <a:latin typeface="Arial" panose="020B0604020202020204" pitchFamily="34" charset="0"/>
              </a:rPr>
              <a:t>Vistry</a:t>
            </a:r>
            <a:endParaRPr lang="en-GB" altLang="en-US" sz="800" b="1" dirty="0">
              <a:latin typeface="Arial" panose="020B0604020202020204" pitchFamily="34"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solidFill>
                  <a:prstClr val="black"/>
                </a:solidFill>
                <a:latin typeface="Arial" panose="020B0604020202020204" pitchFamily="34" charset="0"/>
              </a:rPr>
              <a:t>Verity Macey, </a:t>
            </a:r>
            <a:r>
              <a:rPr lang="en-GB" altLang="en-US" sz="800" b="1" dirty="0" err="1">
                <a:solidFill>
                  <a:prstClr val="black"/>
                </a:solidFill>
                <a:latin typeface="Arial" panose="020B0604020202020204" pitchFamily="34" charset="0"/>
              </a:rPr>
              <a:t>Vistry</a:t>
            </a:r>
            <a:endParaRPr lang="en-GB" altLang="en-US" sz="800" b="1" dirty="0">
              <a:solidFill>
                <a:prstClr val="black"/>
              </a:solidFill>
              <a:latin typeface="Arial" panose="020B0604020202020204" pitchFamily="34"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solidFill>
                  <a:prstClr val="black"/>
                </a:solidFill>
                <a:latin typeface="Arial" panose="020B0604020202020204" pitchFamily="34" charset="0"/>
              </a:rPr>
              <a:t>Arthur Brenton, Tilia</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solidFill>
                  <a:prstClr val="black"/>
                </a:solidFill>
                <a:latin typeface="Arial" panose="020B0604020202020204" pitchFamily="34" charset="0"/>
              </a:rPr>
              <a:t>Gareth Jacob, Tilia</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800" b="1" dirty="0">
                <a:solidFill>
                  <a:prstClr val="black"/>
                </a:solidFill>
                <a:latin typeface="Arial" panose="020B0604020202020204" pitchFamily="34" charset="0"/>
              </a:rPr>
              <a:t>Cllr Sarah Copley, SFCMT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Mark Patchett</a:t>
            </a:r>
            <a:r>
              <a:rPr lang="en-GB" altLang="en-US" sz="800" b="1" dirty="0">
                <a:solidFill>
                  <a:prstClr val="black"/>
                </a:solidFill>
                <a:latin typeface="Arial" panose="020B0604020202020204" pitchFamily="34" charset="0"/>
              </a:rPr>
              <a:t>, </a:t>
            </a:r>
            <a:r>
              <a:rPr kumimoji="0" lang="en-GB" alt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SFCMT</a:t>
            </a:r>
            <a:endParaRPr kumimoji="0" lang="en-GB" alt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87" name="Line 17">
            <a:extLst>
              <a:ext uri="{FF2B5EF4-FFF2-40B4-BE49-F238E27FC236}">
                <a16:creationId xmlns:a16="http://schemas.microsoft.com/office/drawing/2014/main" id="{0BD1E3A4-1269-F606-B149-B599A097E595}"/>
              </a:ext>
            </a:extLst>
          </p:cNvPr>
          <p:cNvSpPr>
            <a:spLocks noChangeShapeType="1"/>
          </p:cNvSpPr>
          <p:nvPr/>
        </p:nvSpPr>
        <p:spPr bwMode="auto">
          <a:xfrm>
            <a:off x="7372436" y="2599869"/>
            <a:ext cx="9340" cy="1948466"/>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5" name="Text Box 4">
            <a:extLst>
              <a:ext uri="{FF2B5EF4-FFF2-40B4-BE49-F238E27FC236}">
                <a16:creationId xmlns:a16="http://schemas.microsoft.com/office/drawing/2014/main" id="{04F2A12F-56C4-0A65-89D0-4FBEE472CFB3}"/>
              </a:ext>
            </a:extLst>
          </p:cNvPr>
          <p:cNvSpPr txBox="1">
            <a:spLocks noChangeArrowheads="1"/>
          </p:cNvSpPr>
          <p:nvPr/>
        </p:nvSpPr>
        <p:spPr bwMode="auto">
          <a:xfrm>
            <a:off x="127192" y="4103969"/>
            <a:ext cx="1467630" cy="1615827"/>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Community Development Worker (Part-time)</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Arial" panose="020B0604020202020204" pitchFamily="34" charset="0"/>
              </a:rPr>
              <a:t>Elaine Shanahan</a:t>
            </a:r>
          </a:p>
        </p:txBody>
      </p:sp>
      <p:sp>
        <p:nvSpPr>
          <p:cNvPr id="3086" name="Line 17">
            <a:extLst>
              <a:ext uri="{FF2B5EF4-FFF2-40B4-BE49-F238E27FC236}">
                <a16:creationId xmlns:a16="http://schemas.microsoft.com/office/drawing/2014/main" id="{E650D118-666A-34FF-6F63-0FDBB466054C}"/>
              </a:ext>
            </a:extLst>
          </p:cNvPr>
          <p:cNvSpPr>
            <a:spLocks noChangeShapeType="1"/>
          </p:cNvSpPr>
          <p:nvPr/>
        </p:nvSpPr>
        <p:spPr bwMode="auto">
          <a:xfrm>
            <a:off x="4603896" y="3511258"/>
            <a:ext cx="5908" cy="1032756"/>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Text Box 2">
            <a:extLst>
              <a:ext uri="{FF2B5EF4-FFF2-40B4-BE49-F238E27FC236}">
                <a16:creationId xmlns:a16="http://schemas.microsoft.com/office/drawing/2014/main" id="{C553AB61-61D5-CEE5-D506-C06EA372296C}"/>
              </a:ext>
            </a:extLst>
          </p:cNvPr>
          <p:cNvSpPr txBox="1">
            <a:spLocks noChangeArrowheads="1"/>
          </p:cNvSpPr>
          <p:nvPr/>
        </p:nvSpPr>
        <p:spPr bwMode="auto">
          <a:xfrm>
            <a:off x="5687132" y="3220601"/>
            <a:ext cx="1446212" cy="261610"/>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a:t>
            </a:r>
            <a:r>
              <a:rPr kumimoji="0" lang="en-GB" alt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optees</a:t>
            </a: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x 2</a:t>
            </a:r>
          </a:p>
        </p:txBody>
      </p:sp>
      <p:sp>
        <p:nvSpPr>
          <p:cNvPr id="3090" name="Line 16">
            <a:extLst>
              <a:ext uri="{FF2B5EF4-FFF2-40B4-BE49-F238E27FC236}">
                <a16:creationId xmlns:a16="http://schemas.microsoft.com/office/drawing/2014/main" id="{199DFC0E-3576-E859-07EF-49BAD51294A8}"/>
              </a:ext>
            </a:extLst>
          </p:cNvPr>
          <p:cNvSpPr>
            <a:spLocks noChangeShapeType="1"/>
          </p:cNvSpPr>
          <p:nvPr/>
        </p:nvSpPr>
        <p:spPr bwMode="auto">
          <a:xfrm>
            <a:off x="8130615" y="3500000"/>
            <a:ext cx="9340" cy="1054665"/>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1" name="Line 16">
            <a:extLst>
              <a:ext uri="{FF2B5EF4-FFF2-40B4-BE49-F238E27FC236}">
                <a16:creationId xmlns:a16="http://schemas.microsoft.com/office/drawing/2014/main" id="{66CE3CF6-83FF-9857-07F4-AF4A37CB8CB3}"/>
              </a:ext>
            </a:extLst>
          </p:cNvPr>
          <p:cNvSpPr>
            <a:spLocks noChangeShapeType="1"/>
          </p:cNvSpPr>
          <p:nvPr/>
        </p:nvSpPr>
        <p:spPr bwMode="auto">
          <a:xfrm>
            <a:off x="6414549" y="3460686"/>
            <a:ext cx="9016" cy="1081886"/>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9" name="Text Box 4">
            <a:extLst>
              <a:ext uri="{FF2B5EF4-FFF2-40B4-BE49-F238E27FC236}">
                <a16:creationId xmlns:a16="http://schemas.microsoft.com/office/drawing/2014/main" id="{449FAE9B-EADC-D006-1E7E-A5FEEC9DE393}"/>
              </a:ext>
            </a:extLst>
          </p:cNvPr>
          <p:cNvSpPr txBox="1">
            <a:spLocks noChangeArrowheads="1"/>
          </p:cNvSpPr>
          <p:nvPr/>
        </p:nvSpPr>
        <p:spPr bwMode="auto">
          <a:xfrm>
            <a:off x="7534943" y="3223001"/>
            <a:ext cx="1336675" cy="276999"/>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Conservation </a:t>
            </a: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x1</a:t>
            </a:r>
          </a:p>
        </p:txBody>
      </p:sp>
      <p:sp>
        <p:nvSpPr>
          <p:cNvPr id="6" name="Line 16">
            <a:extLst>
              <a:ext uri="{FF2B5EF4-FFF2-40B4-BE49-F238E27FC236}">
                <a16:creationId xmlns:a16="http://schemas.microsoft.com/office/drawing/2014/main" id="{295B09C2-5DDD-D013-23B5-6F6793BA704D}"/>
              </a:ext>
            </a:extLst>
          </p:cNvPr>
          <p:cNvSpPr>
            <a:spLocks noChangeShapeType="1"/>
          </p:cNvSpPr>
          <p:nvPr/>
        </p:nvSpPr>
        <p:spPr bwMode="auto">
          <a:xfrm>
            <a:off x="1594823" y="4793380"/>
            <a:ext cx="404269" cy="1"/>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4">
            <a:extLst>
              <a:ext uri="{FF2B5EF4-FFF2-40B4-BE49-F238E27FC236}">
                <a16:creationId xmlns:a16="http://schemas.microsoft.com/office/drawing/2014/main" id="{BD1257FE-40D4-7066-53FB-680084CA828B}"/>
              </a:ext>
            </a:extLst>
          </p:cNvPr>
          <p:cNvSpPr txBox="1">
            <a:spLocks noChangeArrowheads="1"/>
          </p:cNvSpPr>
          <p:nvPr/>
        </p:nvSpPr>
        <p:spPr bwMode="auto">
          <a:xfrm>
            <a:off x="3855821" y="3183687"/>
            <a:ext cx="1536700" cy="430887"/>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Housing Association x 1</a:t>
            </a:r>
          </a:p>
        </p:txBody>
      </p:sp>
      <p:sp>
        <p:nvSpPr>
          <p:cNvPr id="11" name="Text Box 2">
            <a:extLst>
              <a:ext uri="{FF2B5EF4-FFF2-40B4-BE49-F238E27FC236}">
                <a16:creationId xmlns:a16="http://schemas.microsoft.com/office/drawing/2014/main" id="{09DADAB2-0DB0-AAD2-98B0-EC6A60638108}"/>
              </a:ext>
            </a:extLst>
          </p:cNvPr>
          <p:cNvSpPr txBox="1">
            <a:spLocks noChangeArrowheads="1"/>
          </p:cNvSpPr>
          <p:nvPr/>
        </p:nvSpPr>
        <p:spPr bwMode="auto">
          <a:xfrm>
            <a:off x="2644911" y="407637"/>
            <a:ext cx="5487726" cy="923330"/>
          </a:xfrm>
          <a:prstGeom prst="rect">
            <a:avLst/>
          </a:prstGeom>
          <a:gradFill rotWithShape="0">
            <a:gsLst>
              <a:gs pos="0">
                <a:srgbClr val="FFEFD1"/>
              </a:gs>
              <a:gs pos="64999">
                <a:srgbClr val="F0EBD5"/>
              </a:gs>
              <a:gs pos="100000">
                <a:srgbClr val="D1C39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Executive Consultant Team (Part-time)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rgbClr val="8BC145"/>
                </a:solidFill>
                <a:effectLst/>
                <a:uLnTx/>
                <a:uFillTx/>
                <a:latin typeface="Arial" panose="020B0604020202020204" pitchFamily="34" charset="0"/>
                <a:ea typeface="+mn-ea"/>
                <a:cs typeface="+mn-cs"/>
              </a:rPr>
              <a:t>Mark Patchett </a:t>
            </a:r>
            <a:r>
              <a:rPr kumimoji="0" lang="en-GB" altLang="en-US" sz="1200" b="1" i="0" u="none" strike="noStrike" kern="1200" cap="none" spc="0" normalizeH="0" baseline="0" noProof="0" dirty="0">
                <a:ln>
                  <a:noFill/>
                </a:ln>
                <a:solidFill>
                  <a:srgbClr val="8BC145"/>
                </a:solidFill>
                <a:effectLst/>
                <a:uLnTx/>
                <a:uFillTx/>
                <a:latin typeface="Arial" panose="020B0604020202020204" pitchFamily="34" charset="0"/>
                <a:ea typeface="+mn-ea"/>
                <a:cs typeface="+mn-cs"/>
              </a:rPr>
              <a:t>(Company Secretary)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92D050"/>
                </a:solidFill>
                <a:effectLst/>
                <a:uLnTx/>
                <a:uFillTx/>
                <a:latin typeface="Arial" panose="020B0604020202020204" pitchFamily="34" charset="0"/>
                <a:ea typeface="+mn-ea"/>
                <a:cs typeface="+mn-cs"/>
              </a:rPr>
              <a:t>Mark Dodson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92D050"/>
                </a:solidFill>
                <a:effectLst/>
                <a:uLnTx/>
                <a:uFillTx/>
                <a:latin typeface="Arial" panose="020B0604020202020204" pitchFamily="34" charset="0"/>
                <a:ea typeface="+mn-ea"/>
                <a:cs typeface="+mn-cs"/>
              </a:rPr>
              <a:t>Claire Winterflood </a:t>
            </a:r>
          </a:p>
        </p:txBody>
      </p:sp>
    </p:spTree>
    <p:extLst>
      <p:ext uri="{BB962C8B-B14F-4D97-AF65-F5344CB8AC3E}">
        <p14:creationId xmlns:p14="http://schemas.microsoft.com/office/powerpoint/2010/main" val="1845444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409118" y="592043"/>
            <a:ext cx="11573197" cy="724247"/>
          </a:xfrm>
        </p:spPr>
        <p:txBody>
          <a:bodyPr>
            <a:normAutofit fontScale="92500" lnSpcReduction="20000"/>
          </a:bodyPr>
          <a:lstStyle/>
          <a:p>
            <a:r>
              <a:rPr lang="en-US" dirty="0">
                <a:solidFill>
                  <a:srgbClr val="1B8C39"/>
                </a:solidFill>
              </a:rPr>
              <a:t>Since we last met we have…</a:t>
            </a:r>
          </a:p>
        </p:txBody>
      </p:sp>
      <p:sp>
        <p:nvSpPr>
          <p:cNvPr id="14" name="TextBox 13">
            <a:extLst>
              <a:ext uri="{FF2B5EF4-FFF2-40B4-BE49-F238E27FC236}">
                <a16:creationId xmlns:a16="http://schemas.microsoft.com/office/drawing/2014/main" id="{0439D08F-B2CA-4EE9-A26F-B57756733313}"/>
              </a:ext>
            </a:extLst>
          </p:cNvPr>
          <p:cNvSpPr txBox="1"/>
          <p:nvPr/>
        </p:nvSpPr>
        <p:spPr>
          <a:xfrm>
            <a:off x="6195716" y="1362612"/>
            <a:ext cx="5678750" cy="4708981"/>
          </a:xfrm>
          <a:prstGeom prst="rect">
            <a:avLst/>
          </a:prstGeom>
          <a:noFill/>
        </p:spPr>
        <p:txBody>
          <a:bodyPr wrap="square" rtlCol="0">
            <a:spAutoFit/>
          </a:bodyPr>
          <a:lstStyle/>
          <a:p>
            <a:r>
              <a:rPr lang="en-US" altLang="ko-KR" b="1" dirty="0">
                <a:solidFill>
                  <a:srgbClr val="1B8C39"/>
                </a:solidFill>
              </a:rPr>
              <a:t>Governance</a:t>
            </a:r>
          </a:p>
          <a:p>
            <a:pPr marL="285750" indent="-285750">
              <a:buFont typeface="Arial" panose="020B0604020202020204" pitchFamily="34" charset="0"/>
              <a:buChar char="•"/>
            </a:pPr>
            <a:endParaRPr lang="en-US" altLang="ko-KR" dirty="0">
              <a:solidFill>
                <a:srgbClr val="1B8C39"/>
              </a:solidFill>
            </a:endParaRPr>
          </a:p>
          <a:p>
            <a:pPr marL="285750" indent="-285750">
              <a:buFont typeface="Arial" panose="020B0604020202020204" pitchFamily="34" charset="0"/>
              <a:buChar char="•"/>
            </a:pPr>
            <a:r>
              <a:rPr lang="en-US" altLang="ko-KR" dirty="0">
                <a:solidFill>
                  <a:srgbClr val="1B8C39"/>
                </a:solidFill>
              </a:rPr>
              <a:t>Received charity status</a:t>
            </a:r>
          </a:p>
          <a:p>
            <a:pPr marL="285750" indent="-285750">
              <a:buFont typeface="Arial" panose="020B0604020202020204" pitchFamily="34" charset="0"/>
              <a:buChar char="•"/>
            </a:pPr>
            <a:endParaRPr lang="en-US" altLang="ko-KR" dirty="0">
              <a:solidFill>
                <a:srgbClr val="1B8C39"/>
              </a:solidFill>
            </a:endParaRPr>
          </a:p>
          <a:p>
            <a:pPr marL="285750" indent="-285750">
              <a:buFont typeface="Arial" panose="020B0604020202020204" pitchFamily="34" charset="0"/>
              <a:buChar char="•"/>
            </a:pPr>
            <a:r>
              <a:rPr lang="en-US" altLang="ko-KR" dirty="0">
                <a:solidFill>
                  <a:srgbClr val="1B8C39"/>
                </a:solidFill>
              </a:rPr>
              <a:t>Invoiced to receive further S106 funding payments in relation to </a:t>
            </a:r>
            <a:r>
              <a:rPr lang="en-US" altLang="ko-KR" dirty="0" err="1">
                <a:solidFill>
                  <a:srgbClr val="1B8C39"/>
                </a:solidFill>
              </a:rPr>
              <a:t>Hoggates</a:t>
            </a:r>
            <a:r>
              <a:rPr lang="en-US" altLang="ko-KR" dirty="0">
                <a:solidFill>
                  <a:srgbClr val="1B8C39"/>
                </a:solidFill>
              </a:rPr>
              <a:t> Park and Green Infrastructure – expected Jan 2026</a:t>
            </a:r>
          </a:p>
          <a:p>
            <a:pPr marL="285750" indent="-285750">
              <a:buFont typeface="Arial" panose="020B0604020202020204" pitchFamily="34" charset="0"/>
              <a:buChar char="•"/>
            </a:pPr>
            <a:endParaRPr lang="en-US" altLang="ko-KR" dirty="0">
              <a:solidFill>
                <a:srgbClr val="1B8C39"/>
              </a:solidFill>
            </a:endParaRPr>
          </a:p>
          <a:p>
            <a:pPr marL="285750" indent="-285750">
              <a:buFont typeface="Arial" panose="020B0604020202020204" pitchFamily="34" charset="0"/>
              <a:buChar char="•"/>
            </a:pPr>
            <a:r>
              <a:rPr lang="en-US" altLang="ko-KR" dirty="0">
                <a:solidFill>
                  <a:srgbClr val="1B8C39"/>
                </a:solidFill>
              </a:rPr>
              <a:t>Progressed the legal land transfer of </a:t>
            </a:r>
            <a:r>
              <a:rPr lang="en-US" altLang="ko-KR" dirty="0" err="1">
                <a:solidFill>
                  <a:srgbClr val="1B8C39"/>
                </a:solidFill>
              </a:rPr>
              <a:t>Hoggates</a:t>
            </a:r>
            <a:r>
              <a:rPr lang="en-US" altLang="ko-KR" dirty="0">
                <a:solidFill>
                  <a:srgbClr val="1B8C39"/>
                </a:solidFill>
              </a:rPr>
              <a:t> Park and Woods to the Trust</a:t>
            </a:r>
          </a:p>
          <a:p>
            <a:pPr marL="285750" indent="-285750">
              <a:buFont typeface="Arial" panose="020B0604020202020204" pitchFamily="34" charset="0"/>
              <a:buChar char="•"/>
            </a:pPr>
            <a:endParaRPr lang="en-US" altLang="ko-KR" dirty="0">
              <a:solidFill>
                <a:srgbClr val="1B8C39"/>
              </a:solidFill>
            </a:endParaRPr>
          </a:p>
          <a:p>
            <a:pPr marL="285750" indent="-285750">
              <a:buFont typeface="Arial" panose="020B0604020202020204" pitchFamily="34" charset="0"/>
              <a:buChar char="•"/>
            </a:pPr>
            <a:r>
              <a:rPr lang="en-US" altLang="ko-KR" dirty="0">
                <a:solidFill>
                  <a:srgbClr val="1B8C39"/>
                </a:solidFill>
              </a:rPr>
              <a:t>Commissioned a grant funding strategy </a:t>
            </a:r>
          </a:p>
          <a:p>
            <a:pPr marL="285750" indent="-285750">
              <a:buFont typeface="Arial" panose="020B0604020202020204" pitchFamily="34" charset="0"/>
              <a:buChar char="•"/>
            </a:pPr>
            <a:endParaRPr lang="en-US" altLang="ko-KR" dirty="0">
              <a:solidFill>
                <a:srgbClr val="1B8C39"/>
              </a:solidFill>
            </a:endParaRPr>
          </a:p>
          <a:p>
            <a:pPr marL="285750" indent="-285750">
              <a:buFont typeface="Arial" panose="020B0604020202020204" pitchFamily="34" charset="0"/>
              <a:buChar char="•"/>
            </a:pPr>
            <a:r>
              <a:rPr lang="en-US" altLang="ko-KR" dirty="0">
                <a:solidFill>
                  <a:srgbClr val="1B8C39"/>
                </a:solidFill>
              </a:rPr>
              <a:t>Appointed a Safeguarding Trustee – resident Mark Johnson</a:t>
            </a:r>
          </a:p>
          <a:p>
            <a:endParaRPr lang="en-US" altLang="ko-KR" dirty="0">
              <a:solidFill>
                <a:srgbClr val="1B8C39"/>
              </a:solidFill>
            </a:endParaRPr>
          </a:p>
          <a:p>
            <a:endParaRPr lang="en-US" altLang="ko-KR" sz="1200" b="1" dirty="0">
              <a:solidFill>
                <a:srgbClr val="1B8C39"/>
              </a:solidFill>
            </a:endParaRPr>
          </a:p>
        </p:txBody>
      </p:sp>
      <p:pic>
        <p:nvPicPr>
          <p:cNvPr id="27" name="Picture 26">
            <a:extLst>
              <a:ext uri="{FF2B5EF4-FFF2-40B4-BE49-F238E27FC236}">
                <a16:creationId xmlns:a16="http://schemas.microsoft.com/office/drawing/2014/main" id="{E6B1E0D5-F8B7-E740-8A0A-D673A532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2644" y="123509"/>
            <a:ext cx="2646002" cy="432000"/>
          </a:xfrm>
          <a:prstGeom prst="rect">
            <a:avLst/>
          </a:prstGeom>
        </p:spPr>
      </p:pic>
      <p:pic>
        <p:nvPicPr>
          <p:cNvPr id="4" name="Picture 3">
            <a:extLst>
              <a:ext uri="{FF2B5EF4-FFF2-40B4-BE49-F238E27FC236}">
                <a16:creationId xmlns:a16="http://schemas.microsoft.com/office/drawing/2014/main" id="{59CF3F5B-08C5-B543-35EF-1ED3524F2F82}"/>
              </a:ext>
            </a:extLst>
          </p:cNvPr>
          <p:cNvPicPr>
            <a:picLocks noChangeAspect="1"/>
          </p:cNvPicPr>
          <p:nvPr/>
        </p:nvPicPr>
        <p:blipFill>
          <a:blip r:embed="rId3"/>
          <a:stretch>
            <a:fillRect/>
          </a:stretch>
        </p:blipFill>
        <p:spPr>
          <a:xfrm>
            <a:off x="560055" y="2964567"/>
            <a:ext cx="5436230" cy="752536"/>
          </a:xfrm>
          <a:prstGeom prst="rect">
            <a:avLst/>
          </a:prstGeom>
        </p:spPr>
      </p:pic>
    </p:spTree>
    <p:extLst>
      <p:ext uri="{BB962C8B-B14F-4D97-AF65-F5344CB8AC3E}">
        <p14:creationId xmlns:p14="http://schemas.microsoft.com/office/powerpoint/2010/main" val="2702899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AE81-5CC8-6AB3-5479-3BAADD0EE7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45D558-BDF5-A339-5504-BB024CE39D6E}"/>
              </a:ext>
            </a:extLst>
          </p:cNvPr>
          <p:cNvSpPr>
            <a:spLocks noGrp="1"/>
          </p:cNvSpPr>
          <p:nvPr>
            <p:ph type="body" sz="quarter" idx="10"/>
          </p:nvPr>
        </p:nvSpPr>
        <p:spPr>
          <a:xfrm>
            <a:off x="409118" y="592043"/>
            <a:ext cx="11573197" cy="724247"/>
          </a:xfrm>
        </p:spPr>
        <p:txBody>
          <a:bodyPr>
            <a:normAutofit fontScale="92500" lnSpcReduction="20000"/>
          </a:bodyPr>
          <a:lstStyle/>
          <a:p>
            <a:r>
              <a:rPr lang="en-US" dirty="0">
                <a:solidFill>
                  <a:srgbClr val="1B8C39"/>
                </a:solidFill>
              </a:rPr>
              <a:t>Since we last met we have…</a:t>
            </a:r>
          </a:p>
        </p:txBody>
      </p:sp>
      <p:sp>
        <p:nvSpPr>
          <p:cNvPr id="14" name="TextBox 13">
            <a:extLst>
              <a:ext uri="{FF2B5EF4-FFF2-40B4-BE49-F238E27FC236}">
                <a16:creationId xmlns:a16="http://schemas.microsoft.com/office/drawing/2014/main" id="{5896B649-44B9-566D-AA36-A226F5052507}"/>
              </a:ext>
            </a:extLst>
          </p:cNvPr>
          <p:cNvSpPr txBox="1"/>
          <p:nvPr/>
        </p:nvSpPr>
        <p:spPr>
          <a:xfrm>
            <a:off x="5743329" y="1584524"/>
            <a:ext cx="5678750" cy="4832092"/>
          </a:xfrm>
          <a:prstGeom prst="rect">
            <a:avLst/>
          </a:prstGeom>
          <a:noFill/>
        </p:spPr>
        <p:txBody>
          <a:bodyPr wrap="square" rtlCol="0">
            <a:spAutoFit/>
          </a:bodyPr>
          <a:lstStyle/>
          <a:p>
            <a:r>
              <a:rPr lang="en-US" altLang="ko-KR" sz="2000" b="1" dirty="0">
                <a:solidFill>
                  <a:srgbClr val="1B8C39"/>
                </a:solidFill>
              </a:rPr>
              <a:t>Estate Management</a:t>
            </a:r>
          </a:p>
          <a:p>
            <a:pPr marL="285750" indent="-285750">
              <a:buFont typeface="Arial" panose="020B0604020202020204" pitchFamily="34" charset="0"/>
              <a:buChar char="•"/>
            </a:pPr>
            <a:endParaRPr lang="en-US" altLang="ko-KR" sz="2000" dirty="0">
              <a:solidFill>
                <a:srgbClr val="1B8C39"/>
              </a:solidFill>
            </a:endParaRPr>
          </a:p>
          <a:p>
            <a:pPr marL="285750" indent="-285750">
              <a:buFont typeface="Arial" panose="020B0604020202020204" pitchFamily="34" charset="0"/>
              <a:buChar char="•"/>
            </a:pPr>
            <a:r>
              <a:rPr lang="en-US" altLang="ko-KR" sz="2000" dirty="0">
                <a:solidFill>
                  <a:srgbClr val="1B8C39"/>
                </a:solidFill>
              </a:rPr>
              <a:t>Extensively worked with the SFEMC directors to try and resolve issues</a:t>
            </a:r>
          </a:p>
          <a:p>
            <a:pPr marL="285750" indent="-285750">
              <a:buFont typeface="Arial" panose="020B0604020202020204" pitchFamily="34" charset="0"/>
              <a:buChar char="•"/>
            </a:pPr>
            <a:endParaRPr lang="en-US" altLang="ko-KR" sz="2000" dirty="0">
              <a:solidFill>
                <a:srgbClr val="1B8C39"/>
              </a:solidFill>
            </a:endParaRPr>
          </a:p>
          <a:p>
            <a:pPr marL="285750" indent="-285750">
              <a:buFont typeface="Arial" panose="020B0604020202020204" pitchFamily="34" charset="0"/>
              <a:buChar char="•"/>
            </a:pPr>
            <a:r>
              <a:rPr lang="en-US" altLang="ko-KR" sz="2000" dirty="0">
                <a:solidFill>
                  <a:srgbClr val="1B8C39"/>
                </a:solidFill>
              </a:rPr>
              <a:t>Trust is now paying for the collection of rubbish and dog bins</a:t>
            </a:r>
          </a:p>
          <a:p>
            <a:pPr marL="285750" indent="-285750">
              <a:buFont typeface="Arial" panose="020B0604020202020204" pitchFamily="34" charset="0"/>
              <a:buChar char="•"/>
            </a:pPr>
            <a:endParaRPr lang="en-US" altLang="ko-KR" sz="2000" dirty="0">
              <a:solidFill>
                <a:srgbClr val="1B8C39"/>
              </a:solidFill>
            </a:endParaRPr>
          </a:p>
          <a:p>
            <a:pPr marL="285750" indent="-285750">
              <a:buFont typeface="Arial" panose="020B0604020202020204" pitchFamily="34" charset="0"/>
              <a:buChar char="•"/>
            </a:pPr>
            <a:r>
              <a:rPr lang="en-US" altLang="ko-KR" sz="2000" dirty="0">
                <a:solidFill>
                  <a:srgbClr val="1B8C39"/>
                </a:solidFill>
              </a:rPr>
              <a:t>Tendered estate management and have agreed a new company for 2026 </a:t>
            </a:r>
          </a:p>
          <a:p>
            <a:pPr marL="285750" indent="-285750">
              <a:buFont typeface="Arial" panose="020B0604020202020204" pitchFamily="34" charset="0"/>
              <a:buChar char="•"/>
            </a:pPr>
            <a:endParaRPr lang="en-US" altLang="ko-KR" sz="2000" dirty="0">
              <a:solidFill>
                <a:srgbClr val="1B8C39"/>
              </a:solidFill>
            </a:endParaRPr>
          </a:p>
          <a:p>
            <a:pPr marL="285750" indent="-285750">
              <a:buFont typeface="Arial" panose="020B0604020202020204" pitchFamily="34" charset="0"/>
              <a:buChar char="•"/>
            </a:pPr>
            <a:r>
              <a:rPr lang="en-US" altLang="ko-KR" sz="2000" dirty="0">
                <a:solidFill>
                  <a:srgbClr val="1B8C39"/>
                </a:solidFill>
              </a:rPr>
              <a:t>Streamlining of SFEMC Board underway</a:t>
            </a:r>
          </a:p>
          <a:p>
            <a:endParaRPr lang="en-US" altLang="ko-KR" sz="2000" dirty="0">
              <a:solidFill>
                <a:srgbClr val="1B8C39"/>
              </a:solidFill>
            </a:endParaRPr>
          </a:p>
          <a:p>
            <a:pPr marL="285750" indent="-285750">
              <a:buFont typeface="Arial" panose="020B0604020202020204" pitchFamily="34" charset="0"/>
              <a:buChar char="•"/>
            </a:pPr>
            <a:endParaRPr lang="en-US" altLang="ko-KR" dirty="0">
              <a:solidFill>
                <a:srgbClr val="1B8C39"/>
              </a:solidFill>
            </a:endParaRPr>
          </a:p>
          <a:p>
            <a:endParaRPr lang="en-US" altLang="ko-KR" dirty="0">
              <a:solidFill>
                <a:srgbClr val="1B8C39"/>
              </a:solidFill>
            </a:endParaRPr>
          </a:p>
          <a:p>
            <a:endParaRPr lang="en-US" altLang="ko-KR" sz="1200" b="1" dirty="0">
              <a:solidFill>
                <a:srgbClr val="1B8C39"/>
              </a:solidFill>
            </a:endParaRPr>
          </a:p>
        </p:txBody>
      </p:sp>
      <p:pic>
        <p:nvPicPr>
          <p:cNvPr id="27" name="Picture 26">
            <a:extLst>
              <a:ext uri="{FF2B5EF4-FFF2-40B4-BE49-F238E27FC236}">
                <a16:creationId xmlns:a16="http://schemas.microsoft.com/office/drawing/2014/main" id="{4D15894A-EAD1-66D1-82FB-087AAEA885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2644" y="123509"/>
            <a:ext cx="2646002" cy="432000"/>
          </a:xfrm>
          <a:prstGeom prst="rect">
            <a:avLst/>
          </a:prstGeom>
        </p:spPr>
      </p:pic>
      <p:pic>
        <p:nvPicPr>
          <p:cNvPr id="5" name="Picture 4">
            <a:extLst>
              <a:ext uri="{FF2B5EF4-FFF2-40B4-BE49-F238E27FC236}">
                <a16:creationId xmlns:a16="http://schemas.microsoft.com/office/drawing/2014/main" id="{9223A95D-7D01-8F96-8313-32E3A9A7FB7E}"/>
              </a:ext>
            </a:extLst>
          </p:cNvPr>
          <p:cNvPicPr>
            <a:picLocks noChangeAspect="1"/>
          </p:cNvPicPr>
          <p:nvPr/>
        </p:nvPicPr>
        <p:blipFill>
          <a:blip r:embed="rId3"/>
          <a:srcRect t="6878"/>
          <a:stretch>
            <a:fillRect/>
          </a:stretch>
        </p:blipFill>
        <p:spPr>
          <a:xfrm>
            <a:off x="1530417" y="1436084"/>
            <a:ext cx="2784960" cy="4610547"/>
          </a:xfrm>
          <a:prstGeom prst="rect">
            <a:avLst/>
          </a:prstGeom>
          <a:ln w="28575">
            <a:solidFill>
              <a:srgbClr val="1B8C39"/>
            </a:solidFill>
          </a:ln>
        </p:spPr>
      </p:pic>
    </p:spTree>
    <p:extLst>
      <p:ext uri="{BB962C8B-B14F-4D97-AF65-F5344CB8AC3E}">
        <p14:creationId xmlns:p14="http://schemas.microsoft.com/office/powerpoint/2010/main" val="2910670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95274" y="685722"/>
            <a:ext cx="11573197" cy="724247"/>
          </a:xfrm>
        </p:spPr>
        <p:txBody>
          <a:bodyPr/>
          <a:lstStyle/>
          <a:p>
            <a:r>
              <a:rPr lang="en-US" sz="4000" dirty="0" err="1">
                <a:solidFill>
                  <a:srgbClr val="1B8C39"/>
                </a:solidFill>
              </a:rPr>
              <a:t>Hoggates</a:t>
            </a:r>
            <a:r>
              <a:rPr lang="en-US" sz="4000" dirty="0">
                <a:solidFill>
                  <a:srgbClr val="1B8C39"/>
                </a:solidFill>
              </a:rPr>
              <a:t> Park Pavilion and Pitch</a:t>
            </a:r>
          </a:p>
        </p:txBody>
      </p:sp>
      <p:pic>
        <p:nvPicPr>
          <p:cNvPr id="27" name="Picture 26">
            <a:extLst>
              <a:ext uri="{FF2B5EF4-FFF2-40B4-BE49-F238E27FC236}">
                <a16:creationId xmlns:a16="http://schemas.microsoft.com/office/drawing/2014/main" id="{E6B1E0D5-F8B7-E740-8A0A-D673A532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0724" y="339509"/>
            <a:ext cx="2646002" cy="432000"/>
          </a:xfrm>
          <a:prstGeom prst="rect">
            <a:avLst/>
          </a:prstGeom>
        </p:spPr>
      </p:pic>
      <p:sp>
        <p:nvSpPr>
          <p:cNvPr id="7" name="TextBox 6">
            <a:extLst>
              <a:ext uri="{FF2B5EF4-FFF2-40B4-BE49-F238E27FC236}">
                <a16:creationId xmlns:a16="http://schemas.microsoft.com/office/drawing/2014/main" id="{F6246D6F-F5EB-EA12-64F8-38A8B4D53604}"/>
              </a:ext>
            </a:extLst>
          </p:cNvPr>
          <p:cNvSpPr txBox="1"/>
          <p:nvPr/>
        </p:nvSpPr>
        <p:spPr>
          <a:xfrm>
            <a:off x="6415549" y="1376149"/>
            <a:ext cx="5467050" cy="5940088"/>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rgbClr val="1B8C39"/>
                </a:solidFill>
              </a:rPr>
              <a:t>Land levelled following removal of spoil</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Section 73 Planning application to be submitted imminently to EHDC – 13 weeks for decision</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Academy Consulting prequalification questionnaires issued re tender process to 12 interested parties.</a:t>
            </a:r>
          </a:p>
          <a:p>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£1.7m S106 payment to be received by Trust in Jan 26.  Funds will not cover total build of pavilion/car park and pitch.  EHDC considering other off-site S106 funds</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The Trust as a ‘not for profit’ </a:t>
            </a:r>
            <a:r>
              <a:rPr lang="en-US" altLang="ko-KR" sz="1600" dirty="0" err="1">
                <a:solidFill>
                  <a:srgbClr val="1B8C39"/>
                </a:solidFill>
              </a:rPr>
              <a:t>organisation</a:t>
            </a:r>
            <a:r>
              <a:rPr lang="en-US" altLang="ko-KR" sz="1600" dirty="0">
                <a:solidFill>
                  <a:srgbClr val="1B8C39"/>
                </a:solidFill>
              </a:rPr>
              <a:t> with charity status, will apply for grant funding</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Swifts FC will approach </a:t>
            </a:r>
            <a:r>
              <a:rPr lang="en-US" altLang="ko-KR" sz="1600" dirty="0" err="1">
                <a:solidFill>
                  <a:srgbClr val="1B8C39"/>
                </a:solidFill>
              </a:rPr>
              <a:t>organisations</a:t>
            </a:r>
            <a:r>
              <a:rPr lang="en-US" altLang="ko-KR" sz="1600" dirty="0">
                <a:solidFill>
                  <a:srgbClr val="1B8C39"/>
                </a:solidFill>
              </a:rPr>
              <a:t> such as the Football Foundation for funding once planning is awarded</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EHDC, BSNC, SFCMT, Swifts FC continue to regularly meet and are working together to deliver this facility</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endParaRPr lang="en-US" altLang="ko-KR" sz="1600" dirty="0">
              <a:solidFill>
                <a:srgbClr val="1B8C39"/>
              </a:solidFill>
            </a:endParaRPr>
          </a:p>
          <a:p>
            <a:endParaRPr lang="ko-KR" altLang="en-US" sz="1200" dirty="0">
              <a:solidFill>
                <a:srgbClr val="1B8C39"/>
              </a:solidFill>
            </a:endParaRPr>
          </a:p>
        </p:txBody>
      </p:sp>
      <p:sp>
        <p:nvSpPr>
          <p:cNvPr id="5" name="TextBox 4">
            <a:extLst>
              <a:ext uri="{FF2B5EF4-FFF2-40B4-BE49-F238E27FC236}">
                <a16:creationId xmlns:a16="http://schemas.microsoft.com/office/drawing/2014/main" id="{33CECCE0-38AE-5F04-B189-BC47FBB62271}"/>
              </a:ext>
            </a:extLst>
          </p:cNvPr>
          <p:cNvSpPr txBox="1"/>
          <p:nvPr/>
        </p:nvSpPr>
        <p:spPr>
          <a:xfrm>
            <a:off x="295274" y="5548544"/>
            <a:ext cx="4578567" cy="261610"/>
          </a:xfrm>
          <a:prstGeom prst="rect">
            <a:avLst/>
          </a:prstGeom>
        </p:spPr>
        <p:txBody>
          <a:bodyPr wrap="square" rtlCol="0">
            <a:spAutoFit/>
          </a:bodyPr>
          <a:lstStyle/>
          <a:p>
            <a:pPr marL="0" indent="0" algn="ctr">
              <a:lnSpc>
                <a:spcPct val="100000"/>
              </a:lnSpc>
              <a:spcBef>
                <a:spcPts val="0"/>
              </a:spcBef>
              <a:buFontTx/>
              <a:buNone/>
            </a:pPr>
            <a:r>
              <a:rPr lang="en-GB" sz="1100" dirty="0">
                <a:solidFill>
                  <a:prstClr val="white"/>
                </a:solidFill>
                <a:latin typeface="Posterama" panose="020B0504020200020000" pitchFamily="34" charset="0"/>
                <a:ea typeface="微软雅黑"/>
                <a:cs typeface="Posterama" panose="020B0504020200020000" pitchFamily="34" charset="0"/>
              </a:rPr>
              <a:t>Ind</a:t>
            </a:r>
            <a:endParaRPr lang="en-GB" sz="1100" dirty="0">
              <a:solidFill>
                <a:srgbClr val="00B050"/>
              </a:solidFill>
              <a:latin typeface="Posterama" panose="020B0504020200020000" pitchFamily="34" charset="0"/>
              <a:ea typeface="微软雅黑"/>
              <a:cs typeface="Posterama" panose="020B0504020200020000" pitchFamily="34" charset="0"/>
            </a:endParaRPr>
          </a:p>
        </p:txBody>
      </p:sp>
      <p:pic>
        <p:nvPicPr>
          <p:cNvPr id="6" name="Picture 5" descr="A dirt field with houses in the background&#10;&#10;AI-generated content may be incorrect.">
            <a:extLst>
              <a:ext uri="{FF2B5EF4-FFF2-40B4-BE49-F238E27FC236}">
                <a16:creationId xmlns:a16="http://schemas.microsoft.com/office/drawing/2014/main" id="{5ECD734B-166C-D0E6-EC13-288E8A49DF66}"/>
              </a:ext>
            </a:extLst>
          </p:cNvPr>
          <p:cNvPicPr>
            <a:picLocks noChangeAspect="1"/>
          </p:cNvPicPr>
          <p:nvPr/>
        </p:nvPicPr>
        <p:blipFill>
          <a:blip r:embed="rId3"/>
          <a:stretch>
            <a:fillRect/>
          </a:stretch>
        </p:blipFill>
        <p:spPr>
          <a:xfrm>
            <a:off x="771728" y="1714499"/>
            <a:ext cx="5260207" cy="3945155"/>
          </a:xfrm>
          <a:prstGeom prst="rect">
            <a:avLst/>
          </a:prstGeom>
          <a:ln w="19050">
            <a:solidFill>
              <a:srgbClr val="1B8C39"/>
            </a:solidFill>
          </a:ln>
        </p:spPr>
      </p:pic>
    </p:spTree>
    <p:extLst>
      <p:ext uri="{BB962C8B-B14F-4D97-AF65-F5344CB8AC3E}">
        <p14:creationId xmlns:p14="http://schemas.microsoft.com/office/powerpoint/2010/main" val="607006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65408-EBF4-0AE1-ACE2-E1D0C40378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F13B52-01DD-6FAE-5616-70B92ABE3E38}"/>
              </a:ext>
            </a:extLst>
          </p:cNvPr>
          <p:cNvSpPr>
            <a:spLocks noGrp="1"/>
          </p:cNvSpPr>
          <p:nvPr>
            <p:ph type="body" sz="quarter" idx="10"/>
          </p:nvPr>
        </p:nvSpPr>
        <p:spPr>
          <a:xfrm>
            <a:off x="409116" y="865317"/>
            <a:ext cx="11573197" cy="724247"/>
          </a:xfrm>
        </p:spPr>
        <p:txBody>
          <a:bodyPr/>
          <a:lstStyle/>
          <a:p>
            <a:r>
              <a:rPr lang="en-US" sz="4000" dirty="0" err="1">
                <a:solidFill>
                  <a:srgbClr val="1B8C39"/>
                </a:solidFill>
              </a:rPr>
              <a:t>Hoggates</a:t>
            </a:r>
            <a:r>
              <a:rPr lang="en-US" sz="4000" dirty="0">
                <a:solidFill>
                  <a:srgbClr val="1B8C39"/>
                </a:solidFill>
              </a:rPr>
              <a:t> Park – MUGA and NEAP</a:t>
            </a:r>
          </a:p>
        </p:txBody>
      </p:sp>
      <p:pic>
        <p:nvPicPr>
          <p:cNvPr id="27" name="Picture 26">
            <a:extLst>
              <a:ext uri="{FF2B5EF4-FFF2-40B4-BE49-F238E27FC236}">
                <a16:creationId xmlns:a16="http://schemas.microsoft.com/office/drawing/2014/main" id="{824ECC81-A372-345E-95AF-8A362F402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0724" y="339509"/>
            <a:ext cx="2646002" cy="432000"/>
          </a:xfrm>
          <a:prstGeom prst="rect">
            <a:avLst/>
          </a:prstGeom>
        </p:spPr>
      </p:pic>
      <p:sp>
        <p:nvSpPr>
          <p:cNvPr id="7" name="TextBox 6">
            <a:extLst>
              <a:ext uri="{FF2B5EF4-FFF2-40B4-BE49-F238E27FC236}">
                <a16:creationId xmlns:a16="http://schemas.microsoft.com/office/drawing/2014/main" id="{132FE710-3298-910C-C5DB-BC9A0E015C2D}"/>
              </a:ext>
            </a:extLst>
          </p:cNvPr>
          <p:cNvSpPr txBox="1"/>
          <p:nvPr/>
        </p:nvSpPr>
        <p:spPr>
          <a:xfrm>
            <a:off x="7031949" y="2002056"/>
            <a:ext cx="4864777" cy="2246769"/>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rgbClr val="1B8C39"/>
                </a:solidFill>
              </a:rPr>
              <a:t>NEAP and MUGA equipment is installed and ROSPA inspection passed.  </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Grass seed has taken and had first cut.  New trees planted and final landscaping works nearly finished.  </a:t>
            </a:r>
          </a:p>
          <a:p>
            <a:endParaRPr lang="en-US" altLang="ko-KR" sz="1600" dirty="0">
              <a:solidFill>
                <a:srgbClr val="1B8C39"/>
              </a:solidFill>
            </a:endParaRPr>
          </a:p>
          <a:p>
            <a:endParaRPr lang="en-US" altLang="ko-KR" sz="1600" dirty="0">
              <a:solidFill>
                <a:srgbClr val="1B8C39"/>
              </a:solidFill>
            </a:endParaRPr>
          </a:p>
          <a:p>
            <a:endParaRPr lang="ko-KR" altLang="en-US" sz="1200" dirty="0">
              <a:solidFill>
                <a:srgbClr val="1B8C39"/>
              </a:solidFill>
            </a:endParaRPr>
          </a:p>
        </p:txBody>
      </p:sp>
      <p:sp>
        <p:nvSpPr>
          <p:cNvPr id="5" name="TextBox 4">
            <a:extLst>
              <a:ext uri="{FF2B5EF4-FFF2-40B4-BE49-F238E27FC236}">
                <a16:creationId xmlns:a16="http://schemas.microsoft.com/office/drawing/2014/main" id="{6BFA3AA2-2000-0A14-0361-16F1C63B322E}"/>
              </a:ext>
            </a:extLst>
          </p:cNvPr>
          <p:cNvSpPr txBox="1"/>
          <p:nvPr/>
        </p:nvSpPr>
        <p:spPr>
          <a:xfrm>
            <a:off x="295274" y="5548544"/>
            <a:ext cx="4578567" cy="261610"/>
          </a:xfrm>
          <a:prstGeom prst="rect">
            <a:avLst/>
          </a:prstGeom>
        </p:spPr>
        <p:txBody>
          <a:bodyPr wrap="square" rtlCol="0">
            <a:spAutoFit/>
          </a:bodyPr>
          <a:lstStyle/>
          <a:p>
            <a:pPr marL="0" indent="0" algn="ctr">
              <a:lnSpc>
                <a:spcPct val="100000"/>
              </a:lnSpc>
              <a:spcBef>
                <a:spcPts val="0"/>
              </a:spcBef>
              <a:buFontTx/>
              <a:buNone/>
            </a:pPr>
            <a:r>
              <a:rPr lang="en-GB" sz="1100" dirty="0">
                <a:solidFill>
                  <a:prstClr val="white"/>
                </a:solidFill>
                <a:latin typeface="Posterama" panose="020B0504020200020000" pitchFamily="34" charset="0"/>
                <a:ea typeface="微软雅黑"/>
                <a:cs typeface="Posterama" panose="020B0504020200020000" pitchFamily="34" charset="0"/>
              </a:rPr>
              <a:t>Ind</a:t>
            </a:r>
            <a:endParaRPr lang="en-GB" sz="1100" dirty="0">
              <a:solidFill>
                <a:srgbClr val="00B050"/>
              </a:solidFill>
              <a:latin typeface="Posterama" panose="020B0504020200020000" pitchFamily="34" charset="0"/>
              <a:ea typeface="微软雅黑"/>
              <a:cs typeface="Posterama" panose="020B0504020200020000" pitchFamily="34" charset="0"/>
            </a:endParaRPr>
          </a:p>
        </p:txBody>
      </p:sp>
      <p:pic>
        <p:nvPicPr>
          <p:cNvPr id="6" name="Picture 5" descr="A fenced in area with grass and buildings in the background&#10;&#10;AI-generated content may be incorrect.">
            <a:extLst>
              <a:ext uri="{FF2B5EF4-FFF2-40B4-BE49-F238E27FC236}">
                <a16:creationId xmlns:a16="http://schemas.microsoft.com/office/drawing/2014/main" id="{27251B5C-6F19-8F4A-94F5-2CE97C2816E2}"/>
              </a:ext>
            </a:extLst>
          </p:cNvPr>
          <p:cNvPicPr>
            <a:picLocks noChangeAspect="1"/>
          </p:cNvPicPr>
          <p:nvPr/>
        </p:nvPicPr>
        <p:blipFill>
          <a:blip r:embed="rId3"/>
          <a:stretch>
            <a:fillRect/>
          </a:stretch>
        </p:blipFill>
        <p:spPr>
          <a:xfrm>
            <a:off x="295274" y="1859071"/>
            <a:ext cx="3819728" cy="2864796"/>
          </a:xfrm>
          <a:prstGeom prst="rect">
            <a:avLst/>
          </a:prstGeom>
          <a:ln w="19050">
            <a:solidFill>
              <a:srgbClr val="1B8C39"/>
            </a:solidFill>
          </a:ln>
        </p:spPr>
      </p:pic>
      <p:pic>
        <p:nvPicPr>
          <p:cNvPr id="9" name="Picture 8" descr="A fenced vegetable garden&#10;&#10;AI-generated content may be incorrect.">
            <a:extLst>
              <a:ext uri="{FF2B5EF4-FFF2-40B4-BE49-F238E27FC236}">
                <a16:creationId xmlns:a16="http://schemas.microsoft.com/office/drawing/2014/main" id="{BAE97045-2E42-3B95-3301-C09533232B3D}"/>
              </a:ext>
            </a:extLst>
          </p:cNvPr>
          <p:cNvPicPr>
            <a:picLocks noChangeAspect="1"/>
          </p:cNvPicPr>
          <p:nvPr/>
        </p:nvPicPr>
        <p:blipFill>
          <a:blip r:embed="rId4"/>
          <a:stretch>
            <a:fillRect/>
          </a:stretch>
        </p:blipFill>
        <p:spPr>
          <a:xfrm>
            <a:off x="4404557" y="2881984"/>
            <a:ext cx="2549593" cy="3399457"/>
          </a:xfrm>
          <a:prstGeom prst="rect">
            <a:avLst/>
          </a:prstGeom>
          <a:ln w="19050">
            <a:solidFill>
              <a:srgbClr val="1B8C39"/>
            </a:solidFill>
          </a:ln>
        </p:spPr>
      </p:pic>
    </p:spTree>
    <p:extLst>
      <p:ext uri="{BB962C8B-B14F-4D97-AF65-F5344CB8AC3E}">
        <p14:creationId xmlns:p14="http://schemas.microsoft.com/office/powerpoint/2010/main" val="424183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06157-0327-D65E-0B0B-FFB5568474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570D18-CF1D-F2EC-4E30-1BF1199F2B54}"/>
              </a:ext>
            </a:extLst>
          </p:cNvPr>
          <p:cNvSpPr>
            <a:spLocks noGrp="1"/>
          </p:cNvSpPr>
          <p:nvPr>
            <p:ph type="body" sz="quarter" idx="10"/>
          </p:nvPr>
        </p:nvSpPr>
        <p:spPr>
          <a:xfrm>
            <a:off x="409116" y="865317"/>
            <a:ext cx="11573197" cy="724247"/>
          </a:xfrm>
        </p:spPr>
        <p:txBody>
          <a:bodyPr/>
          <a:lstStyle/>
          <a:p>
            <a:r>
              <a:rPr lang="en-US" sz="4000" dirty="0">
                <a:solidFill>
                  <a:srgbClr val="1B8C39"/>
                </a:solidFill>
              </a:rPr>
              <a:t>Ash Grove Allotments…</a:t>
            </a:r>
          </a:p>
        </p:txBody>
      </p:sp>
      <p:pic>
        <p:nvPicPr>
          <p:cNvPr id="27" name="Picture 26">
            <a:extLst>
              <a:ext uri="{FF2B5EF4-FFF2-40B4-BE49-F238E27FC236}">
                <a16:creationId xmlns:a16="http://schemas.microsoft.com/office/drawing/2014/main" id="{4469EAE8-11A0-D8F6-6A5D-A6159100EC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0724" y="339509"/>
            <a:ext cx="2646002" cy="432000"/>
          </a:xfrm>
          <a:prstGeom prst="rect">
            <a:avLst/>
          </a:prstGeom>
        </p:spPr>
      </p:pic>
      <p:sp>
        <p:nvSpPr>
          <p:cNvPr id="7" name="TextBox 6">
            <a:extLst>
              <a:ext uri="{FF2B5EF4-FFF2-40B4-BE49-F238E27FC236}">
                <a16:creationId xmlns:a16="http://schemas.microsoft.com/office/drawing/2014/main" id="{4BD84E2A-F160-5C4E-5945-252AE6F9385C}"/>
              </a:ext>
            </a:extLst>
          </p:cNvPr>
          <p:cNvSpPr txBox="1"/>
          <p:nvPr/>
        </p:nvSpPr>
        <p:spPr>
          <a:xfrm>
            <a:off x="7031949" y="2002056"/>
            <a:ext cx="4864777" cy="523220"/>
          </a:xfrm>
          <a:prstGeom prst="rect">
            <a:avLst/>
          </a:prstGeom>
          <a:noFill/>
        </p:spPr>
        <p:txBody>
          <a:bodyPr wrap="square" rtlCol="0">
            <a:spAutoFit/>
          </a:bodyPr>
          <a:lstStyle/>
          <a:p>
            <a:endParaRPr lang="en-US" altLang="ko-KR" sz="1600" dirty="0">
              <a:solidFill>
                <a:srgbClr val="1B8C39"/>
              </a:solidFill>
            </a:endParaRPr>
          </a:p>
          <a:p>
            <a:endParaRPr lang="ko-KR" altLang="en-US" sz="1200" dirty="0">
              <a:solidFill>
                <a:srgbClr val="1B8C39"/>
              </a:solidFill>
            </a:endParaRPr>
          </a:p>
        </p:txBody>
      </p:sp>
      <p:sp>
        <p:nvSpPr>
          <p:cNvPr id="5" name="TextBox 4">
            <a:extLst>
              <a:ext uri="{FF2B5EF4-FFF2-40B4-BE49-F238E27FC236}">
                <a16:creationId xmlns:a16="http://schemas.microsoft.com/office/drawing/2014/main" id="{9DD15E6B-B0EC-95B3-A12E-73F1AD661718}"/>
              </a:ext>
            </a:extLst>
          </p:cNvPr>
          <p:cNvSpPr txBox="1"/>
          <p:nvPr/>
        </p:nvSpPr>
        <p:spPr>
          <a:xfrm>
            <a:off x="295274" y="5548544"/>
            <a:ext cx="4578567" cy="261610"/>
          </a:xfrm>
          <a:prstGeom prst="rect">
            <a:avLst/>
          </a:prstGeom>
        </p:spPr>
        <p:txBody>
          <a:bodyPr wrap="square" rtlCol="0">
            <a:spAutoFit/>
          </a:bodyPr>
          <a:lstStyle/>
          <a:p>
            <a:pPr marL="0" indent="0" algn="ctr">
              <a:lnSpc>
                <a:spcPct val="100000"/>
              </a:lnSpc>
              <a:spcBef>
                <a:spcPts val="0"/>
              </a:spcBef>
              <a:buFontTx/>
              <a:buNone/>
            </a:pPr>
            <a:r>
              <a:rPr lang="en-GB" sz="1100" dirty="0">
                <a:solidFill>
                  <a:prstClr val="white"/>
                </a:solidFill>
                <a:latin typeface="Posterama" panose="020B0504020200020000" pitchFamily="34" charset="0"/>
                <a:ea typeface="微软雅黑"/>
                <a:cs typeface="Posterama" panose="020B0504020200020000" pitchFamily="34" charset="0"/>
              </a:rPr>
              <a:t>Ind</a:t>
            </a:r>
            <a:endParaRPr lang="en-GB" sz="1100" dirty="0">
              <a:solidFill>
                <a:srgbClr val="00B050"/>
              </a:solidFill>
              <a:latin typeface="Posterama" panose="020B0504020200020000" pitchFamily="34" charset="0"/>
              <a:ea typeface="微软雅黑"/>
              <a:cs typeface="Posterama" panose="020B0504020200020000" pitchFamily="34" charset="0"/>
            </a:endParaRPr>
          </a:p>
        </p:txBody>
      </p:sp>
      <p:pic>
        <p:nvPicPr>
          <p:cNvPr id="3" name="Picture 2">
            <a:extLst>
              <a:ext uri="{FF2B5EF4-FFF2-40B4-BE49-F238E27FC236}">
                <a16:creationId xmlns:a16="http://schemas.microsoft.com/office/drawing/2014/main" id="{088CBCC4-EC6A-E5BE-8402-62E5F223E726}"/>
              </a:ext>
            </a:extLst>
          </p:cNvPr>
          <p:cNvPicPr>
            <a:picLocks noChangeAspect="1"/>
          </p:cNvPicPr>
          <p:nvPr/>
        </p:nvPicPr>
        <p:blipFill>
          <a:blip r:embed="rId3"/>
          <a:stretch>
            <a:fillRect/>
          </a:stretch>
        </p:blipFill>
        <p:spPr>
          <a:xfrm>
            <a:off x="1713296" y="1760904"/>
            <a:ext cx="3516679" cy="4669303"/>
          </a:xfrm>
          <a:prstGeom prst="rect">
            <a:avLst/>
          </a:prstGeom>
        </p:spPr>
      </p:pic>
      <p:sp>
        <p:nvSpPr>
          <p:cNvPr id="4" name="TextBox 3">
            <a:extLst>
              <a:ext uri="{FF2B5EF4-FFF2-40B4-BE49-F238E27FC236}">
                <a16:creationId xmlns:a16="http://schemas.microsoft.com/office/drawing/2014/main" id="{44621532-A872-2835-3097-2D6DF8821084}"/>
              </a:ext>
            </a:extLst>
          </p:cNvPr>
          <p:cNvSpPr txBox="1"/>
          <p:nvPr/>
        </p:nvSpPr>
        <p:spPr>
          <a:xfrm>
            <a:off x="6319679" y="1683372"/>
            <a:ext cx="4864777" cy="4462760"/>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solidFill>
                  <a:srgbClr val="1B8C39"/>
                </a:solidFill>
              </a:rPr>
              <a:t>Planning delay due to discharge of archaeological monitoring condition requested by HCC </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BSNC has contractor ready to start</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Capped S106 fee of £150k will deliver the basic layout and car park</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Funding for planters and other equipment to be sourced elsewhere</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38 residents registered for an allotment plot</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Stortford Fields Allotment Group set up on Facebook</a:t>
            </a:r>
          </a:p>
          <a:p>
            <a:endParaRPr lang="en-US" altLang="ko-KR" sz="1600" dirty="0">
              <a:solidFill>
                <a:srgbClr val="1B8C39"/>
              </a:solidFill>
            </a:endParaRPr>
          </a:p>
          <a:p>
            <a:endParaRPr lang="en-US" altLang="ko-KR" sz="1600" dirty="0">
              <a:solidFill>
                <a:srgbClr val="1B8C39"/>
              </a:solidFill>
            </a:endParaRPr>
          </a:p>
          <a:p>
            <a:endParaRPr lang="ko-KR" altLang="en-US" sz="1200" dirty="0">
              <a:solidFill>
                <a:srgbClr val="1B8C39"/>
              </a:solidFill>
            </a:endParaRPr>
          </a:p>
        </p:txBody>
      </p:sp>
    </p:spTree>
    <p:extLst>
      <p:ext uri="{BB962C8B-B14F-4D97-AF65-F5344CB8AC3E}">
        <p14:creationId xmlns:p14="http://schemas.microsoft.com/office/powerpoint/2010/main" val="4081312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51157-7F77-8A57-EF23-35495D74CE86}"/>
              </a:ext>
            </a:extLst>
          </p:cNvPr>
          <p:cNvPicPr>
            <a:picLocks noChangeAspect="1"/>
          </p:cNvPicPr>
          <p:nvPr/>
        </p:nvPicPr>
        <p:blipFill>
          <a:blip r:embed="rId2"/>
          <a:stretch>
            <a:fillRect/>
          </a:stretch>
        </p:blipFill>
        <p:spPr>
          <a:xfrm rot="20671429">
            <a:off x="3277014" y="2682532"/>
            <a:ext cx="1464782" cy="2071827"/>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20416" y="559703"/>
            <a:ext cx="11573197" cy="724247"/>
          </a:xfrm>
        </p:spPr>
        <p:txBody>
          <a:bodyPr/>
          <a:lstStyle/>
          <a:p>
            <a:r>
              <a:rPr lang="en-US" sz="4400" dirty="0">
                <a:solidFill>
                  <a:srgbClr val="1B8C39"/>
                </a:solidFill>
              </a:rPr>
              <a:t>Update from Elaine…</a:t>
            </a:r>
          </a:p>
        </p:txBody>
      </p:sp>
      <p:sp>
        <p:nvSpPr>
          <p:cNvPr id="13" name="TextBox 12">
            <a:extLst>
              <a:ext uri="{FF2B5EF4-FFF2-40B4-BE49-F238E27FC236}">
                <a16:creationId xmlns:a16="http://schemas.microsoft.com/office/drawing/2014/main" id="{86E3BCF5-AE6F-4184-91FE-B4928E447A7F}"/>
              </a:ext>
            </a:extLst>
          </p:cNvPr>
          <p:cNvSpPr txBox="1"/>
          <p:nvPr/>
        </p:nvSpPr>
        <p:spPr>
          <a:xfrm>
            <a:off x="6722571" y="1479716"/>
            <a:ext cx="5300146" cy="1384995"/>
          </a:xfrm>
          <a:prstGeom prst="rect">
            <a:avLst/>
          </a:prstGeom>
          <a:noFill/>
        </p:spPr>
        <p:txBody>
          <a:bodyPr wrap="square" rtlCol="0">
            <a:spAutoFit/>
          </a:bodyPr>
          <a:lstStyle/>
          <a:p>
            <a:endParaRPr lang="en-US" altLang="ko-KR" sz="1200" dirty="0">
              <a:solidFill>
                <a:srgbClr val="1B8C39"/>
              </a:solidFill>
            </a:endParaRPr>
          </a:p>
          <a:p>
            <a:endParaRPr lang="en-US" altLang="ko-KR" sz="1200" dirty="0">
              <a:solidFill>
                <a:srgbClr val="1B8C39"/>
              </a:solidFill>
            </a:endParaRPr>
          </a:p>
          <a:p>
            <a:endParaRPr lang="en-US" altLang="ko-KR" sz="1200" dirty="0">
              <a:solidFill>
                <a:srgbClr val="1B8C39"/>
              </a:solidFill>
            </a:endParaRPr>
          </a:p>
          <a:p>
            <a:pPr marL="171450" indent="-171450">
              <a:buFont typeface="Arial" panose="020B0604020202020204" pitchFamily="34" charset="0"/>
              <a:buChar char="•"/>
            </a:pPr>
            <a:endParaRPr lang="en-US" altLang="ko-KR" sz="1200" dirty="0">
              <a:solidFill>
                <a:srgbClr val="1B8C39"/>
              </a:solidFill>
            </a:endParaRPr>
          </a:p>
          <a:p>
            <a:endParaRPr lang="en-US" altLang="ko-KR" sz="1200" dirty="0">
              <a:solidFill>
                <a:srgbClr val="1B8C39"/>
              </a:solidFill>
            </a:endParaRPr>
          </a:p>
          <a:p>
            <a:endParaRPr lang="en-US" altLang="ko-KR" sz="1200" dirty="0">
              <a:solidFill>
                <a:srgbClr val="1B8C39"/>
              </a:solidFill>
            </a:endParaRPr>
          </a:p>
          <a:p>
            <a:endParaRPr lang="ko-KR" altLang="en-US" sz="1200" dirty="0">
              <a:solidFill>
                <a:srgbClr val="1B8C39"/>
              </a:solidFill>
            </a:endParaRPr>
          </a:p>
        </p:txBody>
      </p:sp>
      <p:pic>
        <p:nvPicPr>
          <p:cNvPr id="27" name="Picture 26">
            <a:extLst>
              <a:ext uri="{FF2B5EF4-FFF2-40B4-BE49-F238E27FC236}">
                <a16:creationId xmlns:a16="http://schemas.microsoft.com/office/drawing/2014/main" id="{E6B1E0D5-F8B7-E740-8A0A-D673A532F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44" y="123509"/>
            <a:ext cx="2646002" cy="432000"/>
          </a:xfrm>
          <a:prstGeom prst="rect">
            <a:avLst/>
          </a:prstGeom>
        </p:spPr>
      </p:pic>
      <p:sp>
        <p:nvSpPr>
          <p:cNvPr id="5" name="TextBox 4">
            <a:extLst>
              <a:ext uri="{FF2B5EF4-FFF2-40B4-BE49-F238E27FC236}">
                <a16:creationId xmlns:a16="http://schemas.microsoft.com/office/drawing/2014/main" id="{00F1EE1E-6F66-1808-9801-7A9F0597B6F6}"/>
              </a:ext>
            </a:extLst>
          </p:cNvPr>
          <p:cNvSpPr txBox="1"/>
          <p:nvPr/>
        </p:nvSpPr>
        <p:spPr>
          <a:xfrm>
            <a:off x="5990383" y="1404650"/>
            <a:ext cx="5898241" cy="5693866"/>
          </a:xfrm>
          <a:prstGeom prst="rect">
            <a:avLst/>
          </a:prstGeom>
          <a:noFill/>
        </p:spPr>
        <p:txBody>
          <a:bodyPr wrap="square" rtlCol="0">
            <a:spAutoFit/>
          </a:bodyPr>
          <a:lstStyle/>
          <a:p>
            <a:r>
              <a:rPr lang="en-US" altLang="ko-KR" sz="1600">
                <a:solidFill>
                  <a:srgbClr val="1B8C39"/>
                </a:solidFill>
              </a:rPr>
              <a:t>Since we last met…..</a:t>
            </a:r>
            <a:endParaRPr lang="en-US" altLang="ko-KR" sz="1600" dirty="0">
              <a:solidFill>
                <a:srgbClr val="1B8C39"/>
              </a:solidFill>
            </a:endParaRPr>
          </a:p>
          <a:p>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Stortford Fields in Bloom </a:t>
            </a:r>
          </a:p>
          <a:p>
            <a:pPr marL="285750" indent="-285750">
              <a:buFont typeface="Arial" panose="020B0604020202020204" pitchFamily="34" charset="0"/>
              <a:buChar char="•"/>
            </a:pPr>
            <a:r>
              <a:rPr lang="en-US" altLang="ko-KR" sz="1600" dirty="0">
                <a:solidFill>
                  <a:srgbClr val="1B8C39"/>
                </a:solidFill>
              </a:rPr>
              <a:t>Teddy Bears Picnic hosted by Elm View Care Home</a:t>
            </a:r>
          </a:p>
          <a:p>
            <a:pPr marL="285750" indent="-285750">
              <a:buFont typeface="Arial" panose="020B0604020202020204" pitchFamily="34" charset="0"/>
              <a:buChar char="•"/>
            </a:pPr>
            <a:r>
              <a:rPr lang="en-US" altLang="ko-KR" sz="1600" dirty="0">
                <a:solidFill>
                  <a:srgbClr val="1B8C39"/>
                </a:solidFill>
              </a:rPr>
              <a:t>Business Networking evening </a:t>
            </a:r>
          </a:p>
          <a:p>
            <a:pPr marL="285750" indent="-285750">
              <a:buFont typeface="Arial" panose="020B0604020202020204" pitchFamily="34" charset="0"/>
              <a:buChar char="•"/>
            </a:pPr>
            <a:r>
              <a:rPr lang="en-US" altLang="ko-KR" sz="1600" dirty="0">
                <a:solidFill>
                  <a:srgbClr val="1B8C39"/>
                </a:solidFill>
              </a:rPr>
              <a:t>Halloween Trail</a:t>
            </a:r>
          </a:p>
          <a:p>
            <a:pPr marL="285750" indent="-285750">
              <a:buFont typeface="Arial" panose="020B0604020202020204" pitchFamily="34" charset="0"/>
              <a:buChar char="•"/>
            </a:pPr>
            <a:r>
              <a:rPr lang="en-US" altLang="ko-KR" sz="1600" dirty="0">
                <a:solidFill>
                  <a:srgbClr val="1B8C39"/>
                </a:solidFill>
              </a:rPr>
              <a:t>Parent/Toddler Group with Herts Family Centre – started November 2025 – Safeguarding training undertaken</a:t>
            </a:r>
          </a:p>
          <a:p>
            <a:pPr marL="285750" indent="-285750">
              <a:buFont typeface="Arial" panose="020B0604020202020204" pitchFamily="34" charset="0"/>
              <a:buChar char="•"/>
            </a:pPr>
            <a:r>
              <a:rPr lang="en-US" altLang="ko-KR" sz="1600" dirty="0">
                <a:solidFill>
                  <a:srgbClr val="1B8C39"/>
                </a:solidFill>
              </a:rPr>
              <a:t>Sadly fitness classes cancelled due to low numbers and high cost of hall hire </a:t>
            </a:r>
          </a:p>
          <a:p>
            <a:pPr marL="285750" indent="-285750">
              <a:buFont typeface="Arial" panose="020B0604020202020204" pitchFamily="34" charset="0"/>
              <a:buChar char="•"/>
            </a:pPr>
            <a:endParaRPr lang="en-US" altLang="ko-KR" sz="1600" dirty="0">
              <a:solidFill>
                <a:srgbClr val="1B8C39"/>
              </a:solidFill>
            </a:endParaRPr>
          </a:p>
          <a:p>
            <a:r>
              <a:rPr lang="en-US" altLang="ko-KR" sz="1600" dirty="0">
                <a:solidFill>
                  <a:srgbClr val="1B8C39"/>
                </a:solidFill>
              </a:rPr>
              <a:t>Coming soon…</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r>
              <a:rPr lang="en-US" altLang="ko-KR" sz="1600" dirty="0">
                <a:solidFill>
                  <a:srgbClr val="1B8C39"/>
                </a:solidFill>
              </a:rPr>
              <a:t>Christmas party – Sunday 7 December at Avanti Brook</a:t>
            </a:r>
          </a:p>
          <a:p>
            <a:pPr marL="285750" indent="-285750">
              <a:buFont typeface="Arial" panose="020B0604020202020204" pitchFamily="34" charset="0"/>
              <a:buChar char="•"/>
            </a:pPr>
            <a:r>
              <a:rPr lang="en-US" altLang="ko-KR" sz="1600" dirty="0">
                <a:solidFill>
                  <a:srgbClr val="1B8C39"/>
                </a:solidFill>
              </a:rPr>
              <a:t>Santa Fun Run – date tbc</a:t>
            </a:r>
          </a:p>
          <a:p>
            <a:pPr marL="285750" indent="-285750">
              <a:buFont typeface="Arial" panose="020B0604020202020204" pitchFamily="34" charset="0"/>
              <a:buChar char="•"/>
            </a:pPr>
            <a:r>
              <a:rPr lang="en-US" altLang="ko-KR" sz="1600" dirty="0">
                <a:solidFill>
                  <a:srgbClr val="1B8C39"/>
                </a:solidFill>
              </a:rPr>
              <a:t>Three noticeboards to be installed </a:t>
            </a:r>
          </a:p>
          <a:p>
            <a:pPr marL="285750" indent="-285750">
              <a:buFont typeface="Arial" panose="020B0604020202020204" pitchFamily="34" charset="0"/>
              <a:buChar char="•"/>
            </a:pPr>
            <a:r>
              <a:rPr lang="en-US" altLang="ko-KR" sz="1600" dirty="0">
                <a:solidFill>
                  <a:srgbClr val="1B8C39"/>
                </a:solidFill>
              </a:rPr>
              <a:t>Discussions underway re artwork project on Frontier hoarding</a:t>
            </a:r>
          </a:p>
          <a:p>
            <a:pPr marL="285750" indent="-285750">
              <a:buFont typeface="Arial" panose="020B0604020202020204" pitchFamily="34" charset="0"/>
              <a:buChar char="•"/>
            </a:pPr>
            <a:endParaRPr lang="en-US" altLang="ko-KR" sz="1600" dirty="0">
              <a:solidFill>
                <a:srgbClr val="1B8C39"/>
              </a:solidFill>
            </a:endParaRPr>
          </a:p>
          <a:p>
            <a:r>
              <a:rPr lang="en-US" altLang="ko-KR" sz="1600" dirty="0">
                <a:solidFill>
                  <a:srgbClr val="1B8C39"/>
                </a:solidFill>
              </a:rPr>
              <a:t>Volunteers to help at events needed! </a:t>
            </a:r>
          </a:p>
          <a:p>
            <a:pPr marL="285750" indent="-285750">
              <a:buFont typeface="Arial" panose="020B0604020202020204" pitchFamily="34" charset="0"/>
              <a:buChar char="•"/>
            </a:pPr>
            <a:endParaRPr lang="en-US" altLang="ko-KR" sz="1600" dirty="0">
              <a:solidFill>
                <a:srgbClr val="1B8C39"/>
              </a:solidFill>
            </a:endParaRPr>
          </a:p>
          <a:p>
            <a:pPr marL="285750" indent="-285750">
              <a:buFont typeface="Arial" panose="020B0604020202020204" pitchFamily="34" charset="0"/>
              <a:buChar char="•"/>
            </a:pPr>
            <a:endParaRPr lang="en-US" altLang="ko-KR" sz="1600" dirty="0">
              <a:solidFill>
                <a:srgbClr val="1B8C39"/>
              </a:solidFill>
            </a:endParaRPr>
          </a:p>
          <a:p>
            <a:endParaRPr lang="en-US" altLang="ko-KR" sz="1600" dirty="0">
              <a:solidFill>
                <a:srgbClr val="1B8C39"/>
              </a:solidFill>
            </a:endParaRPr>
          </a:p>
          <a:p>
            <a:endParaRPr lang="en-US" altLang="ko-KR" sz="1200" b="1" dirty="0">
              <a:solidFill>
                <a:srgbClr val="1B8C39"/>
              </a:solidFill>
            </a:endParaRPr>
          </a:p>
        </p:txBody>
      </p:sp>
      <p:pic>
        <p:nvPicPr>
          <p:cNvPr id="6" name="Picture 5" descr="A collage of pictures of a house&#10;&#10;AI-generated content may be incorrect.">
            <a:extLst>
              <a:ext uri="{FF2B5EF4-FFF2-40B4-BE49-F238E27FC236}">
                <a16:creationId xmlns:a16="http://schemas.microsoft.com/office/drawing/2014/main" id="{2E5C6738-E92F-6FFC-2A20-11FC80344B95}"/>
              </a:ext>
            </a:extLst>
          </p:cNvPr>
          <p:cNvPicPr>
            <a:picLocks noChangeAspect="1"/>
          </p:cNvPicPr>
          <p:nvPr/>
        </p:nvPicPr>
        <p:blipFill>
          <a:blip r:embed="rId4"/>
          <a:stretch>
            <a:fillRect/>
          </a:stretch>
        </p:blipFill>
        <p:spPr>
          <a:xfrm rot="874309">
            <a:off x="947869" y="2138269"/>
            <a:ext cx="1975893" cy="2964581"/>
          </a:xfrm>
          <a:prstGeom prst="rect">
            <a:avLst/>
          </a:prstGeom>
        </p:spPr>
      </p:pic>
      <p:pic>
        <p:nvPicPr>
          <p:cNvPr id="9" name="Picture 8" descr="A group of people standing around each other&#10;&#10;AI-generated content may be incorrect.">
            <a:extLst>
              <a:ext uri="{FF2B5EF4-FFF2-40B4-BE49-F238E27FC236}">
                <a16:creationId xmlns:a16="http://schemas.microsoft.com/office/drawing/2014/main" id="{29D90551-5FAC-EF28-0BFC-1D2BD884D10C}"/>
              </a:ext>
            </a:extLst>
          </p:cNvPr>
          <p:cNvPicPr>
            <a:picLocks noChangeAspect="1"/>
          </p:cNvPicPr>
          <p:nvPr/>
        </p:nvPicPr>
        <p:blipFill>
          <a:blip r:embed="rId5"/>
          <a:srcRect t="33079"/>
          <a:stretch>
            <a:fillRect/>
          </a:stretch>
        </p:blipFill>
        <p:spPr>
          <a:xfrm rot="248773">
            <a:off x="3364815" y="1401851"/>
            <a:ext cx="2308463" cy="1324197"/>
          </a:xfrm>
          <a:prstGeom prst="rect">
            <a:avLst/>
          </a:prstGeom>
        </p:spPr>
      </p:pic>
      <p:pic>
        <p:nvPicPr>
          <p:cNvPr id="14" name="Picture 13" descr="A group of people outside on a lawn&#10;&#10;AI-generated content may be incorrect.">
            <a:extLst>
              <a:ext uri="{FF2B5EF4-FFF2-40B4-BE49-F238E27FC236}">
                <a16:creationId xmlns:a16="http://schemas.microsoft.com/office/drawing/2014/main" id="{43377B0E-9001-AC32-87E5-84AB8BBD7137}"/>
              </a:ext>
            </a:extLst>
          </p:cNvPr>
          <p:cNvPicPr>
            <a:picLocks noChangeAspect="1"/>
          </p:cNvPicPr>
          <p:nvPr/>
        </p:nvPicPr>
        <p:blipFill>
          <a:blip r:embed="rId6"/>
          <a:stretch>
            <a:fillRect/>
          </a:stretch>
        </p:blipFill>
        <p:spPr>
          <a:xfrm rot="21238692">
            <a:off x="403592" y="150461"/>
            <a:ext cx="2695669" cy="2021752"/>
          </a:xfrm>
          <a:prstGeom prst="rect">
            <a:avLst/>
          </a:prstGeom>
        </p:spPr>
      </p:pic>
      <p:pic>
        <p:nvPicPr>
          <p:cNvPr id="16" name="Picture 15">
            <a:extLst>
              <a:ext uri="{FF2B5EF4-FFF2-40B4-BE49-F238E27FC236}">
                <a16:creationId xmlns:a16="http://schemas.microsoft.com/office/drawing/2014/main" id="{0AB3EC27-33AF-DC76-02D9-DCA5A0830A52}"/>
              </a:ext>
            </a:extLst>
          </p:cNvPr>
          <p:cNvPicPr>
            <a:picLocks noChangeAspect="1"/>
          </p:cNvPicPr>
          <p:nvPr/>
        </p:nvPicPr>
        <p:blipFill>
          <a:blip r:embed="rId7"/>
          <a:srcRect l="3191" r="3917"/>
          <a:stretch>
            <a:fillRect/>
          </a:stretch>
        </p:blipFill>
        <p:spPr>
          <a:xfrm>
            <a:off x="789272" y="4684425"/>
            <a:ext cx="4100362" cy="1784430"/>
          </a:xfrm>
          <a:prstGeom prst="rect">
            <a:avLst/>
          </a:prstGeom>
        </p:spPr>
      </p:pic>
    </p:spTree>
    <p:extLst>
      <p:ext uri="{BB962C8B-B14F-4D97-AF65-F5344CB8AC3E}">
        <p14:creationId xmlns:p14="http://schemas.microsoft.com/office/powerpoint/2010/main" val="294515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normAutofit fontScale="92500" lnSpcReduction="20000"/>
          </a:bodyPr>
          <a:lstStyle/>
          <a:p>
            <a:r>
              <a:rPr lang="en-US" dirty="0">
                <a:solidFill>
                  <a:srgbClr val="1B8C39"/>
                </a:solidFill>
              </a:rPr>
              <a:t>Questions?...</a:t>
            </a:r>
          </a:p>
        </p:txBody>
      </p:sp>
      <p:sp>
        <p:nvSpPr>
          <p:cNvPr id="13" name="TextBox 12">
            <a:extLst>
              <a:ext uri="{FF2B5EF4-FFF2-40B4-BE49-F238E27FC236}">
                <a16:creationId xmlns:a16="http://schemas.microsoft.com/office/drawing/2014/main" id="{86E3BCF5-AE6F-4184-91FE-B4928E447A7F}"/>
              </a:ext>
            </a:extLst>
          </p:cNvPr>
          <p:cNvSpPr txBox="1"/>
          <p:nvPr/>
        </p:nvSpPr>
        <p:spPr>
          <a:xfrm>
            <a:off x="6624848" y="2137123"/>
            <a:ext cx="4928976" cy="276999"/>
          </a:xfrm>
          <a:prstGeom prst="rect">
            <a:avLst/>
          </a:prstGeom>
          <a:noFill/>
        </p:spPr>
        <p:txBody>
          <a:bodyPr wrap="square" rtlCol="0">
            <a:spAutoFit/>
          </a:bodyPr>
          <a:lstStyle/>
          <a:p>
            <a:r>
              <a:rPr lang="en-US" altLang="ko-KR" sz="1200" dirty="0">
                <a:solidFill>
                  <a:srgbClr val="1B8C39"/>
                </a:solidFill>
              </a:rPr>
              <a:t>.</a:t>
            </a:r>
            <a:endParaRPr lang="ko-KR" altLang="en-US" sz="1200" dirty="0">
              <a:solidFill>
                <a:srgbClr val="1B8C39"/>
              </a:solidFill>
            </a:endParaRPr>
          </a:p>
        </p:txBody>
      </p:sp>
      <p:sp>
        <p:nvSpPr>
          <p:cNvPr id="17" name="TextBox 16">
            <a:extLst>
              <a:ext uri="{FF2B5EF4-FFF2-40B4-BE49-F238E27FC236}">
                <a16:creationId xmlns:a16="http://schemas.microsoft.com/office/drawing/2014/main" id="{5550399B-4F1A-42B8-8A5C-39C33D96B40C}"/>
              </a:ext>
            </a:extLst>
          </p:cNvPr>
          <p:cNvSpPr txBox="1"/>
          <p:nvPr/>
        </p:nvSpPr>
        <p:spPr>
          <a:xfrm>
            <a:off x="6624849" y="3201040"/>
            <a:ext cx="4928976" cy="276999"/>
          </a:xfrm>
          <a:prstGeom prst="rect">
            <a:avLst/>
          </a:prstGeom>
          <a:noFill/>
        </p:spPr>
        <p:txBody>
          <a:bodyPr wrap="square" rtlCol="0">
            <a:spAutoFit/>
          </a:bodyPr>
          <a:lstStyle/>
          <a:p>
            <a:endParaRPr lang="ko-KR" altLang="en-US" sz="1200" dirty="0">
              <a:solidFill>
                <a:srgbClr val="1B8C39"/>
              </a:solidFill>
            </a:endParaRPr>
          </a:p>
        </p:txBody>
      </p:sp>
      <p:pic>
        <p:nvPicPr>
          <p:cNvPr id="27" name="Picture 26">
            <a:extLst>
              <a:ext uri="{FF2B5EF4-FFF2-40B4-BE49-F238E27FC236}">
                <a16:creationId xmlns:a16="http://schemas.microsoft.com/office/drawing/2014/main" id="{E6B1E0D5-F8B7-E740-8A0A-D673A532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0724" y="339509"/>
            <a:ext cx="2646002" cy="432000"/>
          </a:xfrm>
          <a:prstGeom prst="rect">
            <a:avLst/>
          </a:prstGeom>
        </p:spPr>
      </p:pic>
      <p:pic>
        <p:nvPicPr>
          <p:cNvPr id="3" name="Picture 2">
            <a:extLst>
              <a:ext uri="{FF2B5EF4-FFF2-40B4-BE49-F238E27FC236}">
                <a16:creationId xmlns:a16="http://schemas.microsoft.com/office/drawing/2014/main" id="{1BA499F9-4277-74B2-E209-4C633D359B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6292" y="1444235"/>
            <a:ext cx="7607670" cy="5074256"/>
          </a:xfrm>
          <a:prstGeom prst="rect">
            <a:avLst/>
          </a:prstGeom>
          <a:ln w="19050">
            <a:solidFill>
              <a:srgbClr val="1B8C39"/>
            </a:solidFill>
          </a:ln>
        </p:spPr>
      </p:pic>
    </p:spTree>
    <p:extLst>
      <p:ext uri="{BB962C8B-B14F-4D97-AF65-F5344CB8AC3E}">
        <p14:creationId xmlns:p14="http://schemas.microsoft.com/office/powerpoint/2010/main" val="82736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DB34-9470-2F31-C85F-D3F630D49AA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97DF74D-30E3-4FA6-6631-B64842AB3C35}"/>
              </a:ext>
            </a:extLst>
          </p:cNvPr>
          <p:cNvSpPr txBox="1"/>
          <p:nvPr/>
        </p:nvSpPr>
        <p:spPr>
          <a:xfrm>
            <a:off x="6511688" y="1127070"/>
            <a:ext cx="4928976" cy="1138773"/>
          </a:xfrm>
          <a:prstGeom prst="rect">
            <a:avLst/>
          </a:prstGeom>
          <a:noFill/>
        </p:spPr>
        <p:txBody>
          <a:bodyPr wrap="square" rtlCol="0">
            <a:spAutoFit/>
          </a:bodyPr>
          <a:lstStyle/>
          <a:p>
            <a:endParaRPr lang="en-US" altLang="ko-KR" sz="3200" b="1" dirty="0">
              <a:solidFill>
                <a:srgbClr val="1B8C39"/>
              </a:solidFill>
            </a:endParaRPr>
          </a:p>
          <a:p>
            <a:endParaRPr lang="en-US" altLang="ko-KR" sz="1200" b="1" dirty="0">
              <a:solidFill>
                <a:srgbClr val="1B8C39"/>
              </a:solidFill>
            </a:endParaRPr>
          </a:p>
          <a:p>
            <a:endParaRPr lang="en-US" altLang="ko-KR" sz="1200" b="1" dirty="0">
              <a:solidFill>
                <a:srgbClr val="1B8C39"/>
              </a:solidFill>
            </a:endParaRPr>
          </a:p>
          <a:p>
            <a:endParaRPr lang="ko-KR" altLang="en-US" sz="1200" b="1" dirty="0">
              <a:solidFill>
                <a:srgbClr val="1B8C39"/>
              </a:solidFill>
            </a:endParaRPr>
          </a:p>
        </p:txBody>
      </p:sp>
      <p:sp>
        <p:nvSpPr>
          <p:cNvPr id="7" name="Rectangle 6">
            <a:extLst>
              <a:ext uri="{FF2B5EF4-FFF2-40B4-BE49-F238E27FC236}">
                <a16:creationId xmlns:a16="http://schemas.microsoft.com/office/drawing/2014/main" id="{386C9CBB-5F58-BA19-7480-7A33649AA317}"/>
              </a:ext>
            </a:extLst>
          </p:cNvPr>
          <p:cNvSpPr/>
          <p:nvPr/>
        </p:nvSpPr>
        <p:spPr>
          <a:xfrm>
            <a:off x="-1" y="0"/>
            <a:ext cx="12192001" cy="6858000"/>
          </a:xfrm>
          <a:prstGeom prst="rect">
            <a:avLst/>
          </a:prstGeom>
          <a:solidFill>
            <a:srgbClr val="1B8C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Posterama Text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FFFFFF"/>
              </a:solidFill>
              <a:latin typeface="Posterama Text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Posterama Text Black"/>
                <a:ea typeface="+mn-ea"/>
                <a:cs typeface="+mn-cs"/>
              </a:rPr>
              <a:t>Progress Update to Community Forum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2400" b="0" i="0" u="none" strike="noStrike" kern="1200" cap="none" spc="0" normalizeH="0" baseline="0" noProof="0" dirty="0">
                <a:ln>
                  <a:noFill/>
                </a:ln>
                <a:solidFill>
                  <a:srgbClr val="FFFFFF"/>
                </a:solidFill>
                <a:effectLst/>
                <a:uLnTx/>
                <a:uFillTx/>
                <a:latin typeface="Posterama Text Black"/>
                <a:ea typeface="+mn-ea"/>
                <a:cs typeface="Arial" pitchFamily="34" charset="0"/>
              </a:rPr>
              <a:t>19 November 2025</a:t>
            </a:r>
            <a:endParaRPr kumimoji="0" lang="ko-KR" altLang="en-US" sz="2400" b="0" i="0" u="none" strike="noStrike" kern="1200" cap="none" spc="0" normalizeH="0" baseline="0" noProof="0" dirty="0">
              <a:ln>
                <a:noFill/>
              </a:ln>
              <a:solidFill>
                <a:srgbClr val="FFFFFF"/>
              </a:solidFill>
              <a:effectLst/>
              <a:uLnTx/>
              <a:uFillTx/>
              <a:latin typeface="Posterama Text Black"/>
              <a:ea typeface="+mn-ea"/>
              <a:cs typeface="Arial" pitchFamily="34" charset="0"/>
            </a:endParaRPr>
          </a:p>
        </p:txBody>
      </p:sp>
      <p:pic>
        <p:nvPicPr>
          <p:cNvPr id="8" name="Picture 7">
            <a:extLst>
              <a:ext uri="{FF2B5EF4-FFF2-40B4-BE49-F238E27FC236}">
                <a16:creationId xmlns:a16="http://schemas.microsoft.com/office/drawing/2014/main" id="{B6C1FB45-42FC-7F27-7C02-4162B6A840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8181" y="4738321"/>
            <a:ext cx="3893819" cy="635725"/>
          </a:xfrm>
          <a:prstGeom prst="rect">
            <a:avLst/>
          </a:prstGeom>
          <a:solidFill>
            <a:schemeClr val="bg1"/>
          </a:solidFill>
        </p:spPr>
      </p:pic>
      <p:pic>
        <p:nvPicPr>
          <p:cNvPr id="3" name="Picture 2">
            <a:extLst>
              <a:ext uri="{FF2B5EF4-FFF2-40B4-BE49-F238E27FC236}">
                <a16:creationId xmlns:a16="http://schemas.microsoft.com/office/drawing/2014/main" id="{E580AAC0-ADD5-ACB1-CA76-BFDA22899B42}"/>
              </a:ext>
            </a:extLst>
          </p:cNvPr>
          <p:cNvPicPr>
            <a:picLocks noChangeAspect="1"/>
          </p:cNvPicPr>
          <p:nvPr/>
        </p:nvPicPr>
        <p:blipFill>
          <a:blip r:embed="rId3"/>
          <a:stretch>
            <a:fillRect/>
          </a:stretch>
        </p:blipFill>
        <p:spPr>
          <a:xfrm>
            <a:off x="3047999" y="-20157"/>
            <a:ext cx="6096000" cy="4545975"/>
          </a:xfrm>
          <a:prstGeom prst="rect">
            <a:avLst/>
          </a:prstGeom>
        </p:spPr>
      </p:pic>
      <p:sp>
        <p:nvSpPr>
          <p:cNvPr id="4" name="TextBox 3">
            <a:extLst>
              <a:ext uri="{FF2B5EF4-FFF2-40B4-BE49-F238E27FC236}">
                <a16:creationId xmlns:a16="http://schemas.microsoft.com/office/drawing/2014/main" id="{54985877-0BAB-152B-ABD9-AC0F6C901527}"/>
              </a:ext>
            </a:extLst>
          </p:cNvPr>
          <p:cNvSpPr txBox="1"/>
          <p:nvPr/>
        </p:nvSpPr>
        <p:spPr>
          <a:xfrm>
            <a:off x="3888607" y="4174245"/>
            <a:ext cx="4639377" cy="369332"/>
          </a:xfrm>
          <a:prstGeom prst="rect">
            <a:avLst/>
          </a:prstGeom>
        </p:spPr>
        <p:txBody>
          <a:bodyPr wrap="square" rtlCol="0">
            <a:spAutoFit/>
          </a:bodyPr>
          <a:lstStyle/>
          <a:p>
            <a:pPr marL="0" indent="0" algn="ctr">
              <a:lnSpc>
                <a:spcPct val="100000"/>
              </a:lnSpc>
              <a:spcBef>
                <a:spcPts val="0"/>
              </a:spcBef>
              <a:buFontTx/>
              <a:buNone/>
            </a:pPr>
            <a:r>
              <a:rPr lang="en-GB" sz="1800" dirty="0">
                <a:solidFill>
                  <a:srgbClr val="1B8C39"/>
                </a:solidFill>
                <a:latin typeface="Posterama" panose="020B0504020200020000" pitchFamily="34" charset="0"/>
                <a:ea typeface="微软雅黑"/>
                <a:cs typeface="Posterama" panose="020B0504020200020000" pitchFamily="34" charset="0"/>
              </a:rPr>
              <a:t>Teddy Bears Picnic – Summer 2025</a:t>
            </a:r>
          </a:p>
        </p:txBody>
      </p:sp>
    </p:spTree>
    <p:extLst>
      <p:ext uri="{BB962C8B-B14F-4D97-AF65-F5344CB8AC3E}">
        <p14:creationId xmlns:p14="http://schemas.microsoft.com/office/powerpoint/2010/main" val="464431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FCC7E96-72A0-5B86-5C0A-4C187BAD7EFF}"/>
              </a:ext>
            </a:extLst>
          </p:cNvPr>
          <p:cNvSpPr>
            <a:spLocks noGrp="1"/>
          </p:cNvSpPr>
          <p:nvPr>
            <p:ph idx="1"/>
          </p:nvPr>
        </p:nvSpPr>
        <p:spPr>
          <a:xfrm>
            <a:off x="1" y="1299659"/>
            <a:ext cx="9280633" cy="5316436"/>
          </a:xfrm>
        </p:spPr>
        <p:txBody>
          <a:bodyPr/>
          <a:lstStyle/>
          <a:p>
            <a:pPr marL="0" indent="0" algn="ctr">
              <a:lnSpc>
                <a:spcPct val="100000"/>
              </a:lnSpc>
              <a:buNone/>
            </a:pPr>
            <a:endParaRPr lang="en-GB" b="1" dirty="0">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How We’ll Work Together</a:t>
            </a:r>
          </a:p>
          <a:p>
            <a:pPr marL="0" indent="0" algn="ctr">
              <a:lnSpc>
                <a:spcPct val="100000"/>
              </a:lnSpc>
              <a:buNone/>
            </a:pPr>
            <a:endPar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r>
              <a:rPr lang="en-GB"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All participants to act in a fair and responsible manner</a:t>
            </a:r>
          </a:p>
          <a:p>
            <a:pPr lvl="1"/>
            <a:r>
              <a:rPr lang="en-GB"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Treat all people with respect</a:t>
            </a:r>
          </a:p>
          <a:p>
            <a:pPr lvl="1"/>
            <a:r>
              <a:rPr lang="en-GB"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Listen to others</a:t>
            </a:r>
          </a:p>
          <a:p>
            <a:pPr lvl="1"/>
            <a:r>
              <a:rPr lang="en-GB"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Allow equal opportunity and time to share views</a:t>
            </a:r>
          </a:p>
          <a:p>
            <a:pPr lvl="1"/>
            <a:r>
              <a:rPr lang="en-GB"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Not use inflammatory language or aggressive behaviour</a:t>
            </a:r>
          </a:p>
          <a:p>
            <a:pPr lvl="1"/>
            <a:r>
              <a:rPr lang="en-GB"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Focus on comments on the topic for discussion</a:t>
            </a:r>
          </a:p>
        </p:txBody>
      </p:sp>
      <p:sp>
        <p:nvSpPr>
          <p:cNvPr id="5" name="Title 1">
            <a:extLst>
              <a:ext uri="{FF2B5EF4-FFF2-40B4-BE49-F238E27FC236}">
                <a16:creationId xmlns:a16="http://schemas.microsoft.com/office/drawing/2014/main" id="{7266DA21-46EB-E0C4-642B-F35CFB59E907}"/>
              </a:ext>
            </a:extLst>
          </p:cNvPr>
          <p:cNvSpPr>
            <a:spLocks noGrp="1"/>
          </p:cNvSpPr>
          <p:nvPr>
            <p:ph type="title"/>
          </p:nvPr>
        </p:nvSpPr>
        <p:spPr>
          <a:xfrm>
            <a:off x="0" y="-106439"/>
            <a:ext cx="12192000" cy="1161144"/>
          </a:xfrm>
          <a:solidFill>
            <a:srgbClr val="002060"/>
          </a:solidFill>
        </p:spPr>
        <p:txBody>
          <a:bodyPr/>
          <a:lstStyle/>
          <a:p>
            <a:pPr algn="ctr"/>
            <a:r>
              <a:rPr lang="en-GB" dirty="0"/>
              <a:t> </a:t>
            </a: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 Cllr. Vicky Glover-Ward</a:t>
            </a:r>
            <a:endParaRPr lang="en-GB" sz="3733"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black background with text and colorful circles&#10;&#10;Description automatically generated">
            <a:extLst>
              <a:ext uri="{FF2B5EF4-FFF2-40B4-BE49-F238E27FC236}">
                <a16:creationId xmlns:a16="http://schemas.microsoft.com/office/drawing/2014/main" id="{1A2EDCEE-7B7F-AB18-E3C6-659CAD38152E}"/>
              </a:ext>
            </a:extLst>
          </p:cNvPr>
          <p:cNvPicPr>
            <a:picLocks noChangeAspect="1"/>
          </p:cNvPicPr>
          <p:nvPr/>
        </p:nvPicPr>
        <p:blipFill>
          <a:blip r:embed="rId3"/>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2170564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F1B890-E837-7EC0-8A2C-A21732C2C854}"/>
              </a:ext>
            </a:extLst>
          </p:cNvPr>
          <p:cNvPicPr>
            <a:picLocks noChangeAspect="1"/>
          </p:cNvPicPr>
          <p:nvPr/>
        </p:nvPicPr>
        <p:blipFill>
          <a:blip r:embed="rId2"/>
          <a:stretch>
            <a:fillRect/>
          </a:stretch>
        </p:blipFill>
        <p:spPr>
          <a:xfrm>
            <a:off x="1606858" y="265230"/>
            <a:ext cx="8984202" cy="6323375"/>
          </a:xfrm>
          <a:prstGeom prst="rect">
            <a:avLst/>
          </a:prstGeom>
        </p:spPr>
      </p:pic>
    </p:spTree>
    <p:extLst>
      <p:ext uri="{BB962C8B-B14F-4D97-AF65-F5344CB8AC3E}">
        <p14:creationId xmlns:p14="http://schemas.microsoft.com/office/powerpoint/2010/main" val="4150084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C63-1643-53FB-4204-913A0DBCBE77}"/>
              </a:ext>
            </a:extLst>
          </p:cNvPr>
          <p:cNvSpPr>
            <a:spLocks noGrp="1"/>
          </p:cNvSpPr>
          <p:nvPr>
            <p:ph type="title"/>
          </p:nvPr>
        </p:nvSpPr>
        <p:spPr>
          <a:xfrm>
            <a:off x="0" y="0"/>
            <a:ext cx="12192000" cy="1541563"/>
          </a:xfrm>
          <a:solidFill>
            <a:srgbClr val="002060"/>
          </a:solidFill>
        </p:spPr>
        <p:txBody>
          <a:bodyPr>
            <a:normAutofit/>
          </a:bodyPr>
          <a:lstStyle/>
          <a:p>
            <a:pPr algn="ctr"/>
            <a:r>
              <a:rPr lang="en-GB" sz="6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3" name="Content Placeholder 2">
            <a:extLst>
              <a:ext uri="{FF2B5EF4-FFF2-40B4-BE49-F238E27FC236}">
                <a16:creationId xmlns:a16="http://schemas.microsoft.com/office/drawing/2014/main" id="{6ED7029A-BFF5-78AA-13A6-C373ED732459}"/>
              </a:ext>
            </a:extLst>
          </p:cNvPr>
          <p:cNvSpPr>
            <a:spLocks noGrp="1"/>
          </p:cNvSpPr>
          <p:nvPr>
            <p:ph idx="1"/>
          </p:nvPr>
        </p:nvSpPr>
        <p:spPr>
          <a:xfrm>
            <a:off x="474135" y="1682885"/>
            <a:ext cx="8971422" cy="573932"/>
          </a:xfrm>
        </p:spPr>
        <p:txBody>
          <a:bodyPr>
            <a:noAutofit/>
          </a:bodyPr>
          <a:lstStyle/>
          <a:p>
            <a:pPr marL="0" indent="0">
              <a:buNone/>
            </a:pPr>
            <a:r>
              <a:rPr lang="en-GB"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Contact us at:</a:t>
            </a:r>
          </a:p>
        </p:txBody>
      </p:sp>
      <p:pic>
        <p:nvPicPr>
          <p:cNvPr id="4" name="Picture 3" descr="A black background with text and colorful circles&#10;&#10;Description automatically generated">
            <a:extLst>
              <a:ext uri="{FF2B5EF4-FFF2-40B4-BE49-F238E27FC236}">
                <a16:creationId xmlns:a16="http://schemas.microsoft.com/office/drawing/2014/main" id="{6CD31F2B-D232-7A0B-1607-5C03DB140DF4}"/>
              </a:ext>
            </a:extLst>
          </p:cNvPr>
          <p:cNvPicPr>
            <a:picLocks noChangeAspect="1"/>
          </p:cNvPicPr>
          <p:nvPr/>
        </p:nvPicPr>
        <p:blipFill>
          <a:blip r:embed="rId3"/>
          <a:stretch>
            <a:fillRect/>
          </a:stretch>
        </p:blipFill>
        <p:spPr>
          <a:xfrm>
            <a:off x="8374775" y="4344276"/>
            <a:ext cx="2948371" cy="2513723"/>
          </a:xfrm>
          <a:prstGeom prst="rect">
            <a:avLst/>
          </a:prstGeom>
        </p:spPr>
      </p:pic>
      <p:sp>
        <p:nvSpPr>
          <p:cNvPr id="7" name="TextBox 6">
            <a:extLst>
              <a:ext uri="{FF2B5EF4-FFF2-40B4-BE49-F238E27FC236}">
                <a16:creationId xmlns:a16="http://schemas.microsoft.com/office/drawing/2014/main" id="{28E08D6C-2510-9E9E-B4CE-4A288E7B79BE}"/>
              </a:ext>
            </a:extLst>
          </p:cNvPr>
          <p:cNvSpPr txBox="1"/>
          <p:nvPr/>
        </p:nvSpPr>
        <p:spPr>
          <a:xfrm>
            <a:off x="474135" y="3294893"/>
            <a:ext cx="7269082" cy="3447098"/>
          </a:xfrm>
          <a:prstGeom prst="rect">
            <a:avLst/>
          </a:prstGeom>
          <a:noFill/>
        </p:spPr>
        <p:txBody>
          <a:bodyPr wrap="square">
            <a:spAutoFit/>
          </a:bodyPr>
          <a:lstStyle/>
          <a:p>
            <a:r>
              <a:rPr lang="en-GB" sz="3200" b="1" dirty="0">
                <a:effectLst/>
                <a:latin typeface="Open Sans" panose="020B0606030504020204" pitchFamily="34" charset="0"/>
                <a:ea typeface="Open Sans" panose="020B0606030504020204" pitchFamily="34" charset="0"/>
                <a:cs typeface="Open Sans" panose="020B0606030504020204" pitchFamily="34" charset="0"/>
              </a:rPr>
              <a:t>Upcoming Stortford Fields Community Forums:</a:t>
            </a:r>
          </a:p>
          <a:p>
            <a:endParaRPr lang="en-GB" sz="2000" dirty="0">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Wednesday 6</a:t>
            </a:r>
            <a:r>
              <a:rPr lang="en-GB" sz="2600" baseline="30000" dirty="0">
                <a:latin typeface="Open Sans" panose="020B0606030504020204" pitchFamily="34" charset="0"/>
                <a:ea typeface="Open Sans" panose="020B0606030504020204" pitchFamily="34" charset="0"/>
                <a:cs typeface="Open Sans" panose="020B0606030504020204" pitchFamily="34" charset="0"/>
              </a:rPr>
              <a:t>th</a:t>
            </a:r>
            <a:r>
              <a:rPr lang="en-GB" sz="2600" dirty="0">
                <a:latin typeface="Open Sans" panose="020B0606030504020204" pitchFamily="34" charset="0"/>
                <a:ea typeface="Open Sans" panose="020B0606030504020204" pitchFamily="34" charset="0"/>
                <a:cs typeface="Open Sans" panose="020B0606030504020204" pitchFamily="34" charset="0"/>
              </a:rPr>
              <a:t> May 2026</a:t>
            </a:r>
          </a:p>
          <a:p>
            <a:pPr marL="457200" indent="-457200">
              <a:buFont typeface="Arial" panose="020B0604020202020204" pitchFamily="34" charset="0"/>
              <a:buChar char="•"/>
            </a:pPr>
            <a:r>
              <a:rPr lang="en-GB" sz="2600" dirty="0">
                <a:effectLst/>
                <a:latin typeface="Open Sans" panose="020B0606030504020204" pitchFamily="34" charset="0"/>
                <a:ea typeface="Open Sans" panose="020B0606030504020204" pitchFamily="34" charset="0"/>
                <a:cs typeface="Open Sans" panose="020B0606030504020204" pitchFamily="34" charset="0"/>
              </a:rPr>
              <a:t>Wednesday 4</a:t>
            </a:r>
            <a:r>
              <a:rPr lang="en-GB" sz="2600" baseline="30000" dirty="0">
                <a:effectLst/>
                <a:latin typeface="Open Sans" panose="020B0606030504020204" pitchFamily="34" charset="0"/>
                <a:ea typeface="Open Sans" panose="020B0606030504020204" pitchFamily="34" charset="0"/>
                <a:cs typeface="Open Sans" panose="020B0606030504020204" pitchFamily="34" charset="0"/>
              </a:rPr>
              <a:t>th</a:t>
            </a:r>
            <a:r>
              <a:rPr lang="en-GB" sz="2600" dirty="0">
                <a:effectLst/>
                <a:latin typeface="Open Sans" panose="020B0606030504020204" pitchFamily="34" charset="0"/>
                <a:ea typeface="Open Sans" panose="020B0606030504020204" pitchFamily="34" charset="0"/>
                <a:cs typeface="Open Sans" panose="020B0606030504020204" pitchFamily="34" charset="0"/>
              </a:rPr>
              <a:t> November 2026</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1"/>
            <a:r>
              <a:rPr lang="en-GB" sz="2600" dirty="0">
                <a:effectLst/>
                <a:latin typeface="Open Sans" panose="020B0606030504020204" pitchFamily="34" charset="0"/>
                <a:ea typeface="Open Sans" panose="020B0606030504020204" pitchFamily="34" charset="0"/>
                <a:cs typeface="Open Sans" panose="020B0606030504020204" pitchFamily="34" charset="0"/>
              </a:rPr>
              <a:t>7pm start</a:t>
            </a:r>
          </a:p>
          <a:p>
            <a:pPr lvl="1"/>
            <a:endParaRPr lang="en-GB" sz="1000" dirty="0">
              <a:effectLst/>
              <a:latin typeface="Open Sans" panose="020B0606030504020204" pitchFamily="34" charset="0"/>
              <a:ea typeface="Open Sans" panose="020B0606030504020204" pitchFamily="34" charset="0"/>
              <a:cs typeface="Open Sans" panose="020B0606030504020204" pitchFamily="34" charset="0"/>
            </a:endParaRPr>
          </a:p>
          <a:p>
            <a:pPr lvl="1"/>
            <a:r>
              <a:rPr lang="en-GB" sz="2600" dirty="0">
                <a:effectLst/>
                <a:latin typeface="Open Sans" panose="020B0606030504020204" pitchFamily="34" charset="0"/>
                <a:ea typeface="Open Sans" panose="020B0606030504020204" pitchFamily="34" charset="0"/>
                <a:cs typeface="Open Sans" panose="020B0606030504020204" pitchFamily="34" charset="0"/>
              </a:rPr>
              <a:t>Bishops Stortford Rugby Club</a:t>
            </a:r>
          </a:p>
        </p:txBody>
      </p:sp>
      <p:sp>
        <p:nvSpPr>
          <p:cNvPr id="9" name="TextBox 8">
            <a:extLst>
              <a:ext uri="{FF2B5EF4-FFF2-40B4-BE49-F238E27FC236}">
                <a16:creationId xmlns:a16="http://schemas.microsoft.com/office/drawing/2014/main" id="{60870B05-9240-D46A-16AD-703C48554C45}"/>
              </a:ext>
            </a:extLst>
          </p:cNvPr>
          <p:cNvSpPr txBox="1"/>
          <p:nvPr/>
        </p:nvSpPr>
        <p:spPr>
          <a:xfrm>
            <a:off x="2746443" y="2256817"/>
            <a:ext cx="8026499" cy="584775"/>
          </a:xfrm>
          <a:prstGeom prst="rect">
            <a:avLst/>
          </a:prstGeom>
          <a:noFill/>
        </p:spPr>
        <p:txBody>
          <a:bodyPr wrap="square">
            <a:spAutoFit/>
          </a:bodyPr>
          <a:lstStyle/>
          <a:p>
            <a:pPr marL="0" indent="0">
              <a:buNone/>
            </a:pPr>
            <a:r>
              <a:rPr lang="en-GB" sz="3200" b="1" u="sng" dirty="0">
                <a:solidFill>
                  <a:srgbClr val="007A4E"/>
                </a:solidFill>
                <a:latin typeface="Open Sans" panose="020B0606030504020204" pitchFamily="34" charset="0"/>
                <a:ea typeface="Open Sans" panose="020B0606030504020204" pitchFamily="34" charset="0"/>
                <a:cs typeface="Open Sans" panose="020B0606030504020204" pitchFamily="34" charset="0"/>
                <a:hlinkClick r:id="rId4"/>
              </a:rPr>
              <a:t>community.forum@eastherts.gov.uk</a:t>
            </a:r>
            <a:r>
              <a:rPr lang="en-GB" sz="3200" dirty="0">
                <a:solidFill>
                  <a:srgbClr val="4A4A4A"/>
                </a:solidFill>
                <a:latin typeface="Open Sans" panose="020B0606030504020204" pitchFamily="34" charset="0"/>
                <a:ea typeface="Open Sans" panose="020B0606030504020204" pitchFamily="34" charset="0"/>
                <a:cs typeface="Open Sans" panose="020B0606030504020204" pitchFamily="34" charset="0"/>
              </a:rPr>
              <a:t> </a:t>
            </a:r>
            <a:r>
              <a:rPr lang="en-GB" sz="3200" dirty="0">
                <a:latin typeface="Open Sans" panose="020B0606030504020204" pitchFamily="34" charset="0"/>
                <a:ea typeface="Open Sans" panose="020B0606030504020204" pitchFamily="34" charset="0"/>
                <a:cs typeface="Open Sans" panose="020B0606030504020204" pitchFamily="34" charset="0"/>
              </a:rPr>
              <a:t>       </a:t>
            </a:r>
            <a:endParaRPr lang="en-GB" sz="3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9450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738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neighborhood&#10;&#10;AI-generated content may be incorrect.">
            <a:extLst>
              <a:ext uri="{FF2B5EF4-FFF2-40B4-BE49-F238E27FC236}">
                <a16:creationId xmlns:a16="http://schemas.microsoft.com/office/drawing/2014/main" id="{073C364F-4CC6-6E5D-81ED-4C7E03F12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01" y="167357"/>
            <a:ext cx="8306520" cy="6523285"/>
          </a:xfrm>
          <a:prstGeom prst="rect">
            <a:avLst/>
          </a:prstGeom>
        </p:spPr>
      </p:pic>
      <p:pic>
        <p:nvPicPr>
          <p:cNvPr id="5" name="Picture 4" descr="A group of squares with different colors&#10;&#10;AI-generated content may be incorrect.">
            <a:extLst>
              <a:ext uri="{FF2B5EF4-FFF2-40B4-BE49-F238E27FC236}">
                <a16:creationId xmlns:a16="http://schemas.microsoft.com/office/drawing/2014/main" id="{E7232FA0-C112-1912-5DBB-6782A1CF3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132" y="2183021"/>
            <a:ext cx="2530059" cy="2491956"/>
          </a:xfrm>
          <a:prstGeom prst="rect">
            <a:avLst/>
          </a:prstGeom>
        </p:spPr>
      </p:pic>
      <p:sp>
        <p:nvSpPr>
          <p:cNvPr id="6" name="TextBox 5">
            <a:extLst>
              <a:ext uri="{FF2B5EF4-FFF2-40B4-BE49-F238E27FC236}">
                <a16:creationId xmlns:a16="http://schemas.microsoft.com/office/drawing/2014/main" id="{1A4F09BF-CA2B-8453-EC93-EEA2689CAA7F}"/>
              </a:ext>
            </a:extLst>
          </p:cNvPr>
          <p:cNvSpPr txBox="1"/>
          <p:nvPr/>
        </p:nvSpPr>
        <p:spPr>
          <a:xfrm>
            <a:off x="304800" y="855407"/>
            <a:ext cx="3165987" cy="369332"/>
          </a:xfrm>
          <a:prstGeom prst="rect">
            <a:avLst/>
          </a:prstGeom>
          <a:noFill/>
        </p:spPr>
        <p:txBody>
          <a:bodyPr wrap="squar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Western Neighbourhood</a:t>
            </a:r>
          </a:p>
        </p:txBody>
      </p:sp>
    </p:spTree>
    <p:extLst>
      <p:ext uri="{BB962C8B-B14F-4D97-AF65-F5344CB8AC3E}">
        <p14:creationId xmlns:p14="http://schemas.microsoft.com/office/powerpoint/2010/main" val="2832391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neighborhood&#10;&#10;AI-generated content may be incorrect.">
            <a:extLst>
              <a:ext uri="{FF2B5EF4-FFF2-40B4-BE49-F238E27FC236}">
                <a16:creationId xmlns:a16="http://schemas.microsoft.com/office/drawing/2014/main" id="{42DBBEAB-9AFC-8681-119B-EC941A263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03" y="3167743"/>
            <a:ext cx="3440915" cy="3690257"/>
          </a:xfrm>
          <a:prstGeom prst="rect">
            <a:avLst/>
          </a:prstGeom>
        </p:spPr>
      </p:pic>
      <p:pic>
        <p:nvPicPr>
          <p:cNvPr id="7" name="Picture 6" descr="A map of a neighborhood&#10;&#10;AI-generated content may be incorrect.">
            <a:extLst>
              <a:ext uri="{FF2B5EF4-FFF2-40B4-BE49-F238E27FC236}">
                <a16:creationId xmlns:a16="http://schemas.microsoft.com/office/drawing/2014/main" id="{3AC27EE7-5A9B-2B4C-270B-99D477CAA408}"/>
              </a:ext>
            </a:extLst>
          </p:cNvPr>
          <p:cNvPicPr>
            <a:picLocks noChangeAspect="1"/>
          </p:cNvPicPr>
          <p:nvPr/>
        </p:nvPicPr>
        <p:blipFill>
          <a:blip r:embed="rId4">
            <a:extLst>
              <a:ext uri="{28A0092B-C50C-407E-A947-70E740481C1C}">
                <a14:useLocalDpi xmlns:a14="http://schemas.microsoft.com/office/drawing/2010/main" val="0"/>
              </a:ext>
            </a:extLst>
          </a:blip>
          <a:srcRect t="7860" b="218"/>
          <a:stretch>
            <a:fillRect/>
          </a:stretch>
        </p:blipFill>
        <p:spPr>
          <a:xfrm>
            <a:off x="2237595" y="632178"/>
            <a:ext cx="3226227" cy="2901245"/>
          </a:xfrm>
          <a:prstGeom prst="rect">
            <a:avLst/>
          </a:prstGeom>
        </p:spPr>
      </p:pic>
      <p:pic>
        <p:nvPicPr>
          <p:cNvPr id="9" name="Picture 8" descr="A map of a neighborhood&#10;&#10;AI-generated content may be incorrect.">
            <a:extLst>
              <a:ext uri="{FF2B5EF4-FFF2-40B4-BE49-F238E27FC236}">
                <a16:creationId xmlns:a16="http://schemas.microsoft.com/office/drawing/2014/main" id="{C2B096AA-A0AD-5912-6285-997B41B61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614" y="3894667"/>
            <a:ext cx="5454986" cy="2873022"/>
          </a:xfrm>
          <a:prstGeom prst="rect">
            <a:avLst/>
          </a:prstGeom>
        </p:spPr>
      </p:pic>
      <p:pic>
        <p:nvPicPr>
          <p:cNvPr id="11" name="Picture 10">
            <a:extLst>
              <a:ext uri="{FF2B5EF4-FFF2-40B4-BE49-F238E27FC236}">
                <a16:creationId xmlns:a16="http://schemas.microsoft.com/office/drawing/2014/main" id="{B728ECBB-E528-3BEB-C476-B6F9ACBEBDED}"/>
              </a:ext>
            </a:extLst>
          </p:cNvPr>
          <p:cNvPicPr>
            <a:picLocks noChangeAspect="1"/>
          </p:cNvPicPr>
          <p:nvPr/>
        </p:nvPicPr>
        <p:blipFill>
          <a:blip r:embed="rId6"/>
          <a:stretch>
            <a:fillRect/>
          </a:stretch>
        </p:blipFill>
        <p:spPr>
          <a:xfrm>
            <a:off x="6253558" y="462437"/>
            <a:ext cx="5532042" cy="3240726"/>
          </a:xfrm>
          <a:prstGeom prst="rect">
            <a:avLst/>
          </a:prstGeom>
        </p:spPr>
      </p:pic>
    </p:spTree>
    <p:extLst>
      <p:ext uri="{BB962C8B-B14F-4D97-AF65-F5344CB8AC3E}">
        <p14:creationId xmlns:p14="http://schemas.microsoft.com/office/powerpoint/2010/main" val="1063195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neighborhood&#10;&#10;AI-generated content may be incorrect.">
            <a:extLst>
              <a:ext uri="{FF2B5EF4-FFF2-40B4-BE49-F238E27FC236}">
                <a16:creationId xmlns:a16="http://schemas.microsoft.com/office/drawing/2014/main" id="{55DC5A21-82BF-89B5-5B66-EBF9FD226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694" y="0"/>
            <a:ext cx="8182506" cy="6858000"/>
          </a:xfrm>
          <a:prstGeom prst="rect">
            <a:avLst/>
          </a:prstGeom>
        </p:spPr>
      </p:pic>
      <p:sp>
        <p:nvSpPr>
          <p:cNvPr id="2" name="TextBox 1">
            <a:extLst>
              <a:ext uri="{FF2B5EF4-FFF2-40B4-BE49-F238E27FC236}">
                <a16:creationId xmlns:a16="http://schemas.microsoft.com/office/drawing/2014/main" id="{4E29D6AE-146F-86D6-7A0B-BB80600B77F3}"/>
              </a:ext>
            </a:extLst>
          </p:cNvPr>
          <p:cNvSpPr txBox="1"/>
          <p:nvPr/>
        </p:nvSpPr>
        <p:spPr>
          <a:xfrm>
            <a:off x="304800" y="522806"/>
            <a:ext cx="3165987" cy="369332"/>
          </a:xfrm>
          <a:prstGeom prst="rect">
            <a:avLst/>
          </a:prstGeom>
          <a:noFill/>
        </p:spPr>
        <p:txBody>
          <a:bodyPr wrap="squar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Eastern Neighbourhood</a:t>
            </a:r>
          </a:p>
        </p:txBody>
      </p:sp>
      <p:pic>
        <p:nvPicPr>
          <p:cNvPr id="6" name="Picture 5" descr="A screenshot of a screen&#10;&#10;AI-generated content may be incorrect.">
            <a:extLst>
              <a:ext uri="{FF2B5EF4-FFF2-40B4-BE49-F238E27FC236}">
                <a16:creationId xmlns:a16="http://schemas.microsoft.com/office/drawing/2014/main" id="{CBD4513B-753E-E3F1-1962-756A0B1A0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69" y="2103014"/>
            <a:ext cx="2075888" cy="2651971"/>
          </a:xfrm>
          <a:prstGeom prst="rect">
            <a:avLst/>
          </a:prstGeom>
        </p:spPr>
      </p:pic>
    </p:spTree>
    <p:extLst>
      <p:ext uri="{BB962C8B-B14F-4D97-AF65-F5344CB8AC3E}">
        <p14:creationId xmlns:p14="http://schemas.microsoft.com/office/powerpoint/2010/main" val="231121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6D189-461E-7062-F134-66E56509ACD8}"/>
              </a:ext>
            </a:extLst>
          </p:cNvPr>
          <p:cNvPicPr>
            <a:picLocks noChangeAspect="1"/>
          </p:cNvPicPr>
          <p:nvPr/>
        </p:nvPicPr>
        <p:blipFill>
          <a:blip r:embed="rId3"/>
          <a:stretch>
            <a:fillRect/>
          </a:stretch>
        </p:blipFill>
        <p:spPr>
          <a:xfrm>
            <a:off x="0" y="251405"/>
            <a:ext cx="12192000" cy="6355189"/>
          </a:xfrm>
          <a:prstGeom prst="rect">
            <a:avLst/>
          </a:prstGeom>
        </p:spPr>
      </p:pic>
    </p:spTree>
    <p:extLst>
      <p:ext uri="{BB962C8B-B14F-4D97-AF65-F5344CB8AC3E}">
        <p14:creationId xmlns:p14="http://schemas.microsoft.com/office/powerpoint/2010/main" val="49937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B87624-2440-AA76-7ACD-4ED221AF8DD5}"/>
              </a:ext>
            </a:extLst>
          </p:cNvPr>
          <p:cNvSpPr>
            <a:spLocks noGrp="1"/>
          </p:cNvSpPr>
          <p:nvPr>
            <p:ph idx="1"/>
          </p:nvPr>
        </p:nvSpPr>
        <p:spPr>
          <a:xfrm>
            <a:off x="257670" y="1444801"/>
            <a:ext cx="11139637" cy="4813251"/>
          </a:xfrm>
        </p:spPr>
        <p:txBody>
          <a:bodyPr/>
          <a:lstStyle/>
          <a:p>
            <a:endParaRPr lang="en-GB" sz="2133" dirty="0"/>
          </a:p>
          <a:p>
            <a:pPr marL="0" indent="0">
              <a:buNone/>
            </a:pPr>
            <a:r>
              <a:rPr lang="en-GB"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How the Forum will work…</a:t>
            </a:r>
          </a:p>
          <a:p>
            <a:pPr marL="0" indent="0">
              <a:buNone/>
            </a:pP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Agenda shaped by outputs of previous Forum</a:t>
            </a:r>
          </a:p>
          <a:p>
            <a:r>
              <a:rPr lang="en-GB"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Presentation materials published on Forum website</a:t>
            </a:r>
          </a:p>
          <a:p>
            <a:r>
              <a:rPr lang="en-GB"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Actions followed up as agreed at the Forum</a:t>
            </a:r>
          </a:p>
          <a:p>
            <a:r>
              <a:rPr lang="en-GB"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Forum email address </a:t>
            </a:r>
            <a:r>
              <a:rPr lang="en-GB" sz="32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3"/>
              </a:rPr>
              <a:t>community.forum@eastherts.gov.uk </a:t>
            </a:r>
            <a:endParaRPr lang="en-GB" sz="3200" u="sng" dirty="0">
              <a:solidFill>
                <a:srgbClr val="0563C1"/>
              </a:solidFill>
              <a:latin typeface="Open Sans" panose="020B0606030504020204" pitchFamily="34" charset="0"/>
              <a:ea typeface="Open Sans" panose="020B0606030504020204" pitchFamily="34" charset="0"/>
              <a:cs typeface="Open Sans" panose="020B0606030504020204" pitchFamily="34" charset="0"/>
            </a:endParaRPr>
          </a:p>
          <a:p>
            <a:r>
              <a:rPr lang="en-GB"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Frequently asked questions </a:t>
            </a:r>
            <a:r>
              <a:rPr lang="en-GB" sz="3200" b="1"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FAQs</a:t>
            </a:r>
            <a:r>
              <a:rPr lang="en-GB" sz="3200" dirty="0">
                <a:latin typeface="Open Sans" panose="020B0606030504020204" pitchFamily="34" charset="0"/>
                <a:ea typeface="Open Sans" panose="020B0606030504020204" pitchFamily="34" charset="0"/>
                <a:cs typeface="Open Sans" panose="020B0606030504020204" pitchFamily="34" charset="0"/>
              </a:rPr>
              <a:t>.</a:t>
            </a:r>
          </a:p>
          <a:p>
            <a:endParaRPr lang="en-GB" dirty="0"/>
          </a:p>
        </p:txBody>
      </p:sp>
      <p:sp>
        <p:nvSpPr>
          <p:cNvPr id="4" name="Title 1">
            <a:extLst>
              <a:ext uri="{FF2B5EF4-FFF2-40B4-BE49-F238E27FC236}">
                <a16:creationId xmlns:a16="http://schemas.microsoft.com/office/drawing/2014/main" id="{928775A4-7D4D-66AD-7C02-CE1251F83381}"/>
              </a:ext>
            </a:extLst>
          </p:cNvPr>
          <p:cNvSpPr>
            <a:spLocks noGrp="1"/>
          </p:cNvSpPr>
          <p:nvPr>
            <p:ph type="title"/>
          </p:nvPr>
        </p:nvSpPr>
        <p:spPr>
          <a:xfrm>
            <a:off x="0" y="-106439"/>
            <a:ext cx="12192000" cy="1161144"/>
          </a:xfrm>
          <a:solidFill>
            <a:srgbClr val="002060"/>
          </a:solidFill>
        </p:spPr>
        <p:txBody>
          <a:bodyPr/>
          <a:lstStyle/>
          <a:p>
            <a:pPr algn="ctr"/>
            <a:r>
              <a:rPr lang="en-GB" dirty="0"/>
              <a:t> </a:t>
            </a:r>
            <a:r>
              <a:rPr lang="en-GB" b="1" dirty="0">
                <a:solidFill>
                  <a:schemeClr val="bg1"/>
                </a:solidFill>
              </a:rPr>
              <a:t>Welcome – Cllr. Vicky Glover-Ward</a:t>
            </a:r>
            <a:endParaRPr lang="en-GB" sz="3733" b="1" dirty="0">
              <a:solidFill>
                <a:schemeClr val="bg1"/>
              </a:solidFill>
            </a:endParaRPr>
          </a:p>
        </p:txBody>
      </p:sp>
      <p:pic>
        <p:nvPicPr>
          <p:cNvPr id="2" name="Picture 1" descr="A black background with text and colorful circles&#10;&#10;Description automatically generated">
            <a:extLst>
              <a:ext uri="{FF2B5EF4-FFF2-40B4-BE49-F238E27FC236}">
                <a16:creationId xmlns:a16="http://schemas.microsoft.com/office/drawing/2014/main" id="{B9B43CBC-5E80-A37C-E1AB-A78DCB422AC1}"/>
              </a:ext>
            </a:extLst>
          </p:cNvPr>
          <p:cNvPicPr>
            <a:picLocks noChangeAspect="1"/>
          </p:cNvPicPr>
          <p:nvPr/>
        </p:nvPicPr>
        <p:blipFill>
          <a:blip r:embed="rId5"/>
          <a:srcRect l="6625" t="11797" b="12237"/>
          <a:stretch/>
        </p:blipFill>
        <p:spPr>
          <a:xfrm>
            <a:off x="9438968" y="4948419"/>
            <a:ext cx="2753032" cy="1909581"/>
          </a:xfrm>
          <a:prstGeom prst="rect">
            <a:avLst/>
          </a:prstGeom>
        </p:spPr>
      </p:pic>
    </p:spTree>
    <p:extLst>
      <p:ext uri="{BB962C8B-B14F-4D97-AF65-F5344CB8AC3E}">
        <p14:creationId xmlns:p14="http://schemas.microsoft.com/office/powerpoint/2010/main" val="305445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8FD"/>
        </a:solidFill>
        <a:effectLst/>
      </p:bgPr>
    </p:bg>
    <p:spTree>
      <p:nvGrpSpPr>
        <p:cNvPr id="1" name="">
          <a:extLst>
            <a:ext uri="{FF2B5EF4-FFF2-40B4-BE49-F238E27FC236}">
              <a16:creationId xmlns:a16="http://schemas.microsoft.com/office/drawing/2014/main" id="{3D31161E-E919-9AFF-65E7-799F1C62D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AC295-8786-C30B-A8B9-19131DD62A67}"/>
              </a:ext>
            </a:extLst>
          </p:cNvPr>
          <p:cNvSpPr>
            <a:spLocks noGrp="1"/>
          </p:cNvSpPr>
          <p:nvPr>
            <p:ph type="title"/>
          </p:nvPr>
        </p:nvSpPr>
        <p:spPr>
          <a:xfrm>
            <a:off x="0" y="-317764"/>
            <a:ext cx="12192000" cy="1541563"/>
          </a:xfrm>
          <a:solidFill>
            <a:srgbClr val="002060"/>
          </a:solidFill>
          <a:ln>
            <a:solidFill>
              <a:srgbClr val="0070C0"/>
            </a:solidFill>
          </a:ln>
        </p:spPr>
        <p:txBody>
          <a:bodyPr>
            <a:normAutofit/>
          </a:bodyPr>
          <a:lstStyle/>
          <a:p>
            <a:pPr algn="ct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HCC Highways Update</a:t>
            </a:r>
          </a:p>
        </p:txBody>
      </p:sp>
      <p:pic>
        <p:nvPicPr>
          <p:cNvPr id="3" name="Picture 2" descr="A black background with text and colorful circles&#10;&#10;Description automatically generated">
            <a:extLst>
              <a:ext uri="{FF2B5EF4-FFF2-40B4-BE49-F238E27FC236}">
                <a16:creationId xmlns:a16="http://schemas.microsoft.com/office/drawing/2014/main" id="{20A5D6E2-EC35-2854-72F3-76A3A3EE5F95}"/>
              </a:ext>
            </a:extLst>
          </p:cNvPr>
          <p:cNvPicPr>
            <a:picLocks noChangeAspect="1"/>
          </p:cNvPicPr>
          <p:nvPr/>
        </p:nvPicPr>
        <p:blipFill>
          <a:blip r:embed="rId3"/>
          <a:srcRect l="6625" t="11797" b="12237"/>
          <a:stretch/>
        </p:blipFill>
        <p:spPr>
          <a:xfrm>
            <a:off x="9438968" y="4948419"/>
            <a:ext cx="2753032" cy="1909581"/>
          </a:xfrm>
          <a:prstGeom prst="rect">
            <a:avLst/>
          </a:prstGeom>
        </p:spPr>
      </p:pic>
      <p:sp>
        <p:nvSpPr>
          <p:cNvPr id="4" name="Content Placeholder 7">
            <a:extLst>
              <a:ext uri="{FF2B5EF4-FFF2-40B4-BE49-F238E27FC236}">
                <a16:creationId xmlns:a16="http://schemas.microsoft.com/office/drawing/2014/main" id="{2DAF96B1-27C1-E876-E032-D4DE7537FBEE}"/>
              </a:ext>
            </a:extLst>
          </p:cNvPr>
          <p:cNvSpPr txBox="1">
            <a:spLocks/>
          </p:cNvSpPr>
          <p:nvPr/>
        </p:nvSpPr>
        <p:spPr>
          <a:xfrm>
            <a:off x="452362" y="1723330"/>
            <a:ext cx="10948141" cy="4987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a:solidFill>
                  <a:srgbClr val="000000"/>
                </a:solidFill>
              </a:rPr>
              <a:t>Mark Youngman</a:t>
            </a:r>
          </a:p>
          <a:p>
            <a:pPr marL="0" indent="0">
              <a:buNone/>
            </a:pPr>
            <a:endParaRPr lang="en-GB" dirty="0">
              <a:solidFill>
                <a:srgbClr val="000000"/>
              </a:solidFill>
            </a:endParaRPr>
          </a:p>
          <a:p>
            <a:pPr lvl="1"/>
            <a:r>
              <a:rPr lang="en-GB" sz="4000" dirty="0">
                <a:solidFill>
                  <a:srgbClr val="000000"/>
                </a:solidFill>
              </a:rPr>
              <a:t>Snags</a:t>
            </a:r>
          </a:p>
          <a:p>
            <a:pPr lvl="1"/>
            <a:r>
              <a:rPr lang="en-GB" sz="4000" dirty="0">
                <a:solidFill>
                  <a:srgbClr val="000000"/>
                </a:solidFill>
              </a:rPr>
              <a:t>Chicane/school crossing</a:t>
            </a:r>
          </a:p>
          <a:p>
            <a:pPr lvl="1"/>
            <a:r>
              <a:rPr lang="en-GB" sz="4000" dirty="0">
                <a:solidFill>
                  <a:srgbClr val="000000"/>
                </a:solidFill>
              </a:rPr>
              <a:t>Rye Street Access</a:t>
            </a:r>
          </a:p>
          <a:p>
            <a:pPr lvl="1"/>
            <a:r>
              <a:rPr lang="en-GB" sz="4000" dirty="0">
                <a:solidFill>
                  <a:srgbClr val="000000"/>
                </a:solidFill>
              </a:rPr>
              <a:t>A120 Roundabout/Access</a:t>
            </a:r>
          </a:p>
          <a:p>
            <a:endParaRPr lang="en-GB" dirty="0"/>
          </a:p>
        </p:txBody>
      </p:sp>
    </p:spTree>
    <p:extLst>
      <p:ext uri="{BB962C8B-B14F-4D97-AF65-F5344CB8AC3E}">
        <p14:creationId xmlns:p14="http://schemas.microsoft.com/office/powerpoint/2010/main" val="287211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3FA560-A269-68CE-802F-2605F07D2F7C}"/>
              </a:ext>
              <a:ext uri="{C183D7F6-B498-43B3-948B-1728B52AA6E4}">
                <adec:decorative xmlns:adec="http://schemas.microsoft.com/office/drawing/2017/decorative" val="1"/>
              </a:ext>
            </a:extLst>
          </p:cNvPr>
          <p:cNvSpPr/>
          <p:nvPr/>
        </p:nvSpPr>
        <p:spPr>
          <a:xfrm>
            <a:off x="-1" y="687828"/>
            <a:ext cx="7117521" cy="914400"/>
          </a:xfrm>
          <a:prstGeom prst="roundRect">
            <a:avLst>
              <a:gd name="adj" fmla="val 6250"/>
            </a:avLst>
          </a:prstGeom>
          <a:solidFill>
            <a:srgbClr val="E67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002DFA41-4B93-47D7-9510-D0017347B178}"/>
              </a:ext>
            </a:extLst>
          </p:cNvPr>
          <p:cNvSpPr>
            <a:spLocks noGrp="1"/>
          </p:cNvSpPr>
          <p:nvPr>
            <p:ph type="ctrTitle"/>
          </p:nvPr>
        </p:nvSpPr>
        <p:spPr>
          <a:xfrm>
            <a:off x="0" y="687828"/>
            <a:ext cx="7117521" cy="738201"/>
          </a:xfrm>
        </p:spPr>
        <p:txBody>
          <a:bodyPr>
            <a:normAutofit/>
          </a:bodyPr>
          <a:lstStyle/>
          <a:p>
            <a:r>
              <a:rPr lang="en-GB" sz="3200" dirty="0">
                <a:solidFill>
                  <a:schemeClr val="bg1"/>
                </a:solidFill>
                <a:latin typeface="Arial" panose="020B0604020202020204" pitchFamily="34" charset="0"/>
                <a:cs typeface="Arial" panose="020B0604020202020204" pitchFamily="34" charset="0"/>
              </a:rPr>
              <a:t>Western Neighbourhood Phase 1</a:t>
            </a:r>
          </a:p>
        </p:txBody>
      </p:sp>
      <p:sp>
        <p:nvSpPr>
          <p:cNvPr id="3" name="TextBox 2">
            <a:extLst>
              <a:ext uri="{FF2B5EF4-FFF2-40B4-BE49-F238E27FC236}">
                <a16:creationId xmlns:a16="http://schemas.microsoft.com/office/drawing/2014/main" id="{9DF6DA60-2515-1795-E9A1-A336561EA768}"/>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grpSp>
        <p:nvGrpSpPr>
          <p:cNvPr id="8" name="Group 7">
            <a:extLst>
              <a:ext uri="{FF2B5EF4-FFF2-40B4-BE49-F238E27FC236}">
                <a16:creationId xmlns:a16="http://schemas.microsoft.com/office/drawing/2014/main" id="{FC93BF4B-2C1B-F329-B140-8B419E92B972}"/>
              </a:ext>
            </a:extLst>
          </p:cNvPr>
          <p:cNvGrpSpPr>
            <a:grpSpLocks noChangeAspect="1"/>
          </p:cNvGrpSpPr>
          <p:nvPr/>
        </p:nvGrpSpPr>
        <p:grpSpPr>
          <a:xfrm>
            <a:off x="5823857" y="28832"/>
            <a:ext cx="5062653" cy="6753722"/>
            <a:chOff x="3476938" y="-513007"/>
            <a:chExt cx="6423188" cy="8568715"/>
          </a:xfrm>
        </p:grpSpPr>
        <p:pic>
          <p:nvPicPr>
            <p:cNvPr id="5" name="Picture 4">
              <a:extLst>
                <a:ext uri="{FF2B5EF4-FFF2-40B4-BE49-F238E27FC236}">
                  <a16:creationId xmlns:a16="http://schemas.microsoft.com/office/drawing/2014/main" id="{3F3182A4-3E15-4808-A627-F6AC2066FA1C}"/>
                </a:ext>
              </a:extLst>
            </p:cNvPr>
            <p:cNvPicPr>
              <a:picLocks noChangeAspect="1"/>
            </p:cNvPicPr>
            <p:nvPr/>
          </p:nvPicPr>
          <p:blipFill>
            <a:blip r:embed="rId3"/>
            <a:srcRect t="5751"/>
            <a:stretch>
              <a:fillRect/>
            </a:stretch>
          </p:blipFill>
          <p:spPr>
            <a:xfrm>
              <a:off x="3476938" y="3574522"/>
              <a:ext cx="3845736" cy="4481186"/>
            </a:xfrm>
            <a:prstGeom prst="rect">
              <a:avLst/>
            </a:prstGeom>
          </p:spPr>
        </p:pic>
        <p:pic>
          <p:nvPicPr>
            <p:cNvPr id="7" name="Picture 6">
              <a:extLst>
                <a:ext uri="{FF2B5EF4-FFF2-40B4-BE49-F238E27FC236}">
                  <a16:creationId xmlns:a16="http://schemas.microsoft.com/office/drawing/2014/main" id="{8A091ECE-0EC2-0D88-C5F0-8FDDBB951FDB}"/>
                </a:ext>
              </a:extLst>
            </p:cNvPr>
            <p:cNvPicPr>
              <a:picLocks noChangeAspect="1"/>
            </p:cNvPicPr>
            <p:nvPr/>
          </p:nvPicPr>
          <p:blipFill>
            <a:blip r:embed="rId4"/>
            <a:srcRect l="11383"/>
            <a:stretch>
              <a:fillRect/>
            </a:stretch>
          </p:blipFill>
          <p:spPr>
            <a:xfrm>
              <a:off x="5523820" y="-513007"/>
              <a:ext cx="4376306" cy="4481185"/>
            </a:xfrm>
            <a:prstGeom prst="rect">
              <a:avLst/>
            </a:prstGeom>
          </p:spPr>
        </p:pic>
      </p:grpSp>
      <p:sp>
        <p:nvSpPr>
          <p:cNvPr id="9" name="Subtitle 2">
            <a:extLst>
              <a:ext uri="{FF2B5EF4-FFF2-40B4-BE49-F238E27FC236}">
                <a16:creationId xmlns:a16="http://schemas.microsoft.com/office/drawing/2014/main" id="{43D93E4C-3503-809D-A4D3-420F8A8D0F55}"/>
              </a:ext>
            </a:extLst>
          </p:cNvPr>
          <p:cNvSpPr txBox="1">
            <a:spLocks/>
          </p:cNvSpPr>
          <p:nvPr/>
        </p:nvSpPr>
        <p:spPr>
          <a:xfrm>
            <a:off x="456274" y="1894113"/>
            <a:ext cx="6325525" cy="12845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rgbClr val="1B203D"/>
                </a:solidFill>
                <a:latin typeface="Arial" panose="020B0604020202020204" pitchFamily="34" charset="0"/>
                <a:cs typeface="Arial" panose="020B0604020202020204" pitchFamily="34" charset="0"/>
              </a:rPr>
              <a:t>Section 38 Agreement dated 6</a:t>
            </a:r>
            <a:r>
              <a:rPr lang="en-GB" sz="2000" baseline="30000" dirty="0">
                <a:solidFill>
                  <a:srgbClr val="1B203D"/>
                </a:solidFill>
                <a:latin typeface="Arial" panose="020B0604020202020204" pitchFamily="34" charset="0"/>
                <a:cs typeface="Arial" panose="020B0604020202020204" pitchFamily="34" charset="0"/>
              </a:rPr>
              <a:t>th</a:t>
            </a:r>
            <a:r>
              <a:rPr lang="en-GB" sz="2000" dirty="0">
                <a:solidFill>
                  <a:srgbClr val="1B203D"/>
                </a:solidFill>
                <a:latin typeface="Arial" panose="020B0604020202020204" pitchFamily="34" charset="0"/>
                <a:cs typeface="Arial" panose="020B0604020202020204" pitchFamily="34" charset="0"/>
              </a:rPr>
              <a:t> April 2023 –</a:t>
            </a:r>
          </a:p>
          <a:p>
            <a:pPr algn="l"/>
            <a:r>
              <a:rPr lang="en-GB" sz="2000" dirty="0">
                <a:solidFill>
                  <a:srgbClr val="1B203D"/>
                </a:solidFill>
                <a:latin typeface="Arial" panose="020B0604020202020204" pitchFamily="34" charset="0"/>
                <a:cs typeface="Arial" panose="020B0604020202020204" pitchFamily="34" charset="0"/>
              </a:rPr>
              <a:t>1</a:t>
            </a:r>
            <a:r>
              <a:rPr lang="en-GB" sz="2000" baseline="30000" dirty="0">
                <a:solidFill>
                  <a:srgbClr val="1B203D"/>
                </a:solidFill>
                <a:latin typeface="Arial" panose="020B0604020202020204" pitchFamily="34" charset="0"/>
                <a:cs typeface="Arial" panose="020B0604020202020204" pitchFamily="34" charset="0"/>
              </a:rPr>
              <a:t>st</a:t>
            </a:r>
            <a:r>
              <a:rPr lang="en-GB" sz="2000" dirty="0">
                <a:solidFill>
                  <a:srgbClr val="1B203D"/>
                </a:solidFill>
                <a:latin typeface="Arial" panose="020B0604020202020204" pitchFamily="34" charset="0"/>
                <a:cs typeface="Arial" panose="020B0604020202020204" pitchFamily="34" charset="0"/>
              </a:rPr>
              <a:t> part of Newland Avenue –</a:t>
            </a:r>
          </a:p>
          <a:p>
            <a:pPr algn="l"/>
            <a:r>
              <a:rPr lang="en-GB" sz="2000" dirty="0">
                <a:solidFill>
                  <a:srgbClr val="1B203D"/>
                </a:solidFill>
                <a:latin typeface="Arial" panose="020B0604020202020204" pitchFamily="34" charset="0"/>
                <a:cs typeface="Arial" panose="020B0604020202020204" pitchFamily="34" charset="0"/>
              </a:rPr>
              <a:t>Awaiting completion of remedial works.</a:t>
            </a:r>
          </a:p>
          <a:p>
            <a:pPr algn="l"/>
            <a:endParaRPr lang="en-GB" sz="2000" dirty="0">
              <a:solidFill>
                <a:srgbClr val="1B203D"/>
              </a:solidFill>
              <a:latin typeface="Arial" panose="020B0604020202020204" pitchFamily="34" charset="0"/>
              <a:cs typeface="Arial" panose="020B0604020202020204" pitchFamily="34" charset="0"/>
            </a:endParaRPr>
          </a:p>
          <a:p>
            <a:pPr algn="l"/>
            <a:endParaRPr lang="en-GB" sz="2000" dirty="0">
              <a:solidFill>
                <a:srgbClr val="1B203D"/>
              </a:solidFill>
              <a:latin typeface="Arial" panose="020B0604020202020204" pitchFamily="34" charset="0"/>
              <a:cs typeface="Arial" panose="020B0604020202020204" pitchFamily="34" charset="0"/>
            </a:endParaRPr>
          </a:p>
          <a:p>
            <a:pPr algn="l"/>
            <a:endParaRPr lang="en-GB" sz="2000" dirty="0">
              <a:solidFill>
                <a:srgbClr val="1B203D"/>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EE361C41-32C9-AC98-9D5B-A69953D0A4CF}"/>
              </a:ext>
            </a:extLst>
          </p:cNvPr>
          <p:cNvSpPr txBox="1">
            <a:spLocks/>
          </p:cNvSpPr>
          <p:nvPr/>
        </p:nvSpPr>
        <p:spPr>
          <a:xfrm>
            <a:off x="8807319" y="5648663"/>
            <a:ext cx="3110860" cy="586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mj-lt"/>
              <a:buAutoNum type="arabicPeriod"/>
            </a:pPr>
            <a:r>
              <a:rPr lang="en-GB" sz="1800" dirty="0">
                <a:solidFill>
                  <a:srgbClr val="1B203D"/>
                </a:solidFill>
                <a:latin typeface="Arial" panose="020B0604020202020204" pitchFamily="34" charset="0"/>
                <a:cs typeface="Arial" panose="020B0604020202020204" pitchFamily="34" charset="0"/>
              </a:rPr>
              <a:t>Section 278 Agreement – A1250 Roundabout</a:t>
            </a: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a:p>
            <a:pPr algn="l"/>
            <a:endParaRPr lang="en-GB" sz="1600" dirty="0">
              <a:solidFill>
                <a:srgbClr val="1B20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65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E1881-84C2-C480-2193-39DACC2B0B7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18F896-4389-B93E-22C9-2EAAB02C8E93}"/>
              </a:ext>
            </a:extLst>
          </p:cNvPr>
          <p:cNvPicPr>
            <a:picLocks noChangeAspect="1"/>
          </p:cNvPicPr>
          <p:nvPr/>
        </p:nvPicPr>
        <p:blipFill>
          <a:blip r:embed="rId3"/>
          <a:stretch>
            <a:fillRect/>
          </a:stretch>
        </p:blipFill>
        <p:spPr>
          <a:xfrm>
            <a:off x="890168" y="2109911"/>
            <a:ext cx="5062652" cy="4313247"/>
          </a:xfrm>
          <a:prstGeom prst="rect">
            <a:avLst/>
          </a:prstGeom>
        </p:spPr>
      </p:pic>
      <p:sp>
        <p:nvSpPr>
          <p:cNvPr id="2" name="Rectangle: Rounded Corners 1">
            <a:extLst>
              <a:ext uri="{FF2B5EF4-FFF2-40B4-BE49-F238E27FC236}">
                <a16:creationId xmlns:a16="http://schemas.microsoft.com/office/drawing/2014/main" id="{B8CD2D25-FAE9-CE06-AC48-DE648D853FE3}"/>
              </a:ext>
              <a:ext uri="{C183D7F6-B498-43B3-948B-1728B52AA6E4}">
                <adec:decorative xmlns:adec="http://schemas.microsoft.com/office/drawing/2017/decorative" val="1"/>
              </a:ext>
            </a:extLst>
          </p:cNvPr>
          <p:cNvSpPr/>
          <p:nvPr/>
        </p:nvSpPr>
        <p:spPr>
          <a:xfrm>
            <a:off x="0" y="664564"/>
            <a:ext cx="7117521" cy="914400"/>
          </a:xfrm>
          <a:prstGeom prst="roundRect">
            <a:avLst>
              <a:gd name="adj" fmla="val 6250"/>
            </a:avLst>
          </a:prstGeom>
          <a:solidFill>
            <a:srgbClr val="E67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FFA5265E-9644-AEF2-EE5F-52676C3BD82D}"/>
              </a:ext>
            </a:extLst>
          </p:cNvPr>
          <p:cNvSpPr>
            <a:spLocks noGrp="1"/>
          </p:cNvSpPr>
          <p:nvPr>
            <p:ph type="ctrTitle"/>
          </p:nvPr>
        </p:nvSpPr>
        <p:spPr>
          <a:xfrm>
            <a:off x="0" y="664563"/>
            <a:ext cx="7117521" cy="750579"/>
          </a:xfrm>
        </p:spPr>
        <p:txBody>
          <a:bodyPr>
            <a:normAutofit/>
          </a:bodyPr>
          <a:lstStyle/>
          <a:p>
            <a:r>
              <a:rPr lang="en-GB" sz="3200" dirty="0">
                <a:solidFill>
                  <a:schemeClr val="bg1"/>
                </a:solidFill>
                <a:latin typeface="Arial" panose="020B0604020202020204" pitchFamily="34" charset="0"/>
                <a:cs typeface="Arial" panose="020B0604020202020204" pitchFamily="34" charset="0"/>
              </a:rPr>
              <a:t>Western Neighbourhood Phase 1</a:t>
            </a:r>
          </a:p>
        </p:txBody>
      </p:sp>
      <p:sp>
        <p:nvSpPr>
          <p:cNvPr id="3" name="TextBox 2">
            <a:extLst>
              <a:ext uri="{FF2B5EF4-FFF2-40B4-BE49-F238E27FC236}">
                <a16:creationId xmlns:a16="http://schemas.microsoft.com/office/drawing/2014/main" id="{35AA8D32-1360-6E29-45DA-9BB778E7D2BD}"/>
              </a:ext>
            </a:extLst>
          </p:cNvPr>
          <p:cNvSpPr txBox="1"/>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pic>
        <p:nvPicPr>
          <p:cNvPr id="9" name="Picture 8">
            <a:extLst>
              <a:ext uri="{FF2B5EF4-FFF2-40B4-BE49-F238E27FC236}">
                <a16:creationId xmlns:a16="http://schemas.microsoft.com/office/drawing/2014/main" id="{1E78A446-0695-D482-8E8C-B417E7473388}"/>
              </a:ext>
            </a:extLst>
          </p:cNvPr>
          <p:cNvPicPr>
            <a:picLocks noChangeAspect="1"/>
          </p:cNvPicPr>
          <p:nvPr/>
        </p:nvPicPr>
        <p:blipFill>
          <a:blip r:embed="rId4"/>
          <a:stretch>
            <a:fillRect/>
          </a:stretch>
        </p:blipFill>
        <p:spPr>
          <a:xfrm>
            <a:off x="7268391" y="182377"/>
            <a:ext cx="4923609" cy="4497606"/>
          </a:xfrm>
          <a:prstGeom prst="rect">
            <a:avLst/>
          </a:prstGeom>
        </p:spPr>
      </p:pic>
      <p:sp>
        <p:nvSpPr>
          <p:cNvPr id="10" name="Subtitle 2">
            <a:extLst>
              <a:ext uri="{FF2B5EF4-FFF2-40B4-BE49-F238E27FC236}">
                <a16:creationId xmlns:a16="http://schemas.microsoft.com/office/drawing/2014/main" id="{47477DE0-3CE8-779F-E790-F1BF90D859EE}"/>
              </a:ext>
            </a:extLst>
          </p:cNvPr>
          <p:cNvSpPr txBox="1">
            <a:spLocks/>
          </p:cNvSpPr>
          <p:nvPr/>
        </p:nvSpPr>
        <p:spPr>
          <a:xfrm>
            <a:off x="487396" y="1810815"/>
            <a:ext cx="5204970" cy="27699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S38 - Sandford Drive (part) &amp; Newman Close (part)</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82391051-8F8B-1576-70E6-E6E9794B44A4}"/>
              </a:ext>
            </a:extLst>
          </p:cNvPr>
          <p:cNvSpPr txBox="1">
            <a:spLocks/>
          </p:cNvSpPr>
          <p:nvPr/>
        </p:nvSpPr>
        <p:spPr>
          <a:xfrm>
            <a:off x="6927485" y="5135932"/>
            <a:ext cx="5204970" cy="60834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rgbClr val="1B203D"/>
                </a:solidFill>
                <a:latin typeface="Arial" panose="020B0604020202020204" pitchFamily="34" charset="0"/>
                <a:cs typeface="Arial" panose="020B0604020202020204" pitchFamily="34" charset="0"/>
              </a:rPr>
              <a:t>Section 38 Agreement – Bowman Street</a:t>
            </a:r>
          </a:p>
          <a:p>
            <a:pPr algn="l"/>
            <a:r>
              <a:rPr lang="en-GB" sz="1800" dirty="0">
                <a:solidFill>
                  <a:srgbClr val="1B203D"/>
                </a:solidFill>
                <a:latin typeface="Arial" panose="020B0604020202020204" pitchFamily="34" charset="0"/>
                <a:cs typeface="Arial" panose="020B0604020202020204" pitchFamily="34" charset="0"/>
              </a:rPr>
              <a:t>side-roads require highway link (Newland Avenue)</a:t>
            </a:r>
          </a:p>
          <a:p>
            <a:pPr algn="l"/>
            <a:endParaRPr lang="en-GB" sz="1800" dirty="0">
              <a:solidFill>
                <a:srgbClr val="1B203D"/>
              </a:solidFill>
              <a:latin typeface="Arial" panose="020B0604020202020204" pitchFamily="34" charset="0"/>
              <a:cs typeface="Arial" panose="020B0604020202020204" pitchFamily="34" charset="0"/>
            </a:endParaRPr>
          </a:p>
          <a:p>
            <a:pPr algn="l"/>
            <a:endParaRPr lang="en-GB" sz="1800" dirty="0">
              <a:solidFill>
                <a:srgbClr val="1B20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494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2433</TotalTime>
  <Words>4371</Words>
  <Application>Microsoft Office PowerPoint</Application>
  <PresentationFormat>Widescreen</PresentationFormat>
  <Paragraphs>544</Paragraphs>
  <Slides>56</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Aptos</vt:lpstr>
      <vt:lpstr>Aptos Display</vt:lpstr>
      <vt:lpstr>Arial</vt:lpstr>
      <vt:lpstr>Calibri</vt:lpstr>
      <vt:lpstr>Open Sans</vt:lpstr>
      <vt:lpstr>Posterama</vt:lpstr>
      <vt:lpstr>Posterama Text Black</vt:lpstr>
      <vt:lpstr>Times New Roman</vt:lpstr>
      <vt:lpstr>Office Theme</vt:lpstr>
      <vt:lpstr>PowerPoint Presentation</vt:lpstr>
      <vt:lpstr>Welcome – Cllr. Vicky Glover-Ward Executive Member for Planning &amp; Growth</vt:lpstr>
      <vt:lpstr>PowerPoint Presentation</vt:lpstr>
      <vt:lpstr> Welcome – Cllr. Vicky Glover-Ward</vt:lpstr>
      <vt:lpstr> Welcome – Cllr. Vicky Glover-Ward</vt:lpstr>
      <vt:lpstr> Welcome – Cllr. Vicky Glover-Ward</vt:lpstr>
      <vt:lpstr>HCC Highways Update</vt:lpstr>
      <vt:lpstr>Western Neighbourhood Phase 1</vt:lpstr>
      <vt:lpstr>Western Neighbourhood Phase 1</vt:lpstr>
      <vt:lpstr>PowerPoint Presentation</vt:lpstr>
      <vt:lpstr>PowerPoint Presentation</vt:lpstr>
      <vt:lpstr>PowerPoint Presentation</vt:lpstr>
      <vt:lpstr>PowerPoint Presentation</vt:lpstr>
      <vt:lpstr>PowerPoint Presentation</vt:lpstr>
      <vt:lpstr>Insert title here.</vt:lpstr>
      <vt:lpstr>PowerPoint Presentation</vt:lpstr>
      <vt:lpstr>PowerPoint Presentation</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EHDC Planning Update</vt:lpstr>
      <vt:lpstr>Developer (Consortium) Update</vt:lpstr>
      <vt:lpstr>Bishops Stortford North Consortium </vt:lpstr>
      <vt:lpstr>Progress to date</vt:lpstr>
      <vt:lpstr>Update from the last forum</vt:lpstr>
      <vt:lpstr>Consortium plans for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Ransome</dc:creator>
  <cp:lastModifiedBy>Ashley Ransome</cp:lastModifiedBy>
  <cp:revision>122</cp:revision>
  <cp:lastPrinted>2025-11-19T08:57:17Z</cp:lastPrinted>
  <dcterms:created xsi:type="dcterms:W3CDTF">2025-06-19T13:34:37Z</dcterms:created>
  <dcterms:modified xsi:type="dcterms:W3CDTF">2025-11-20T11:01:55Z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3d98ac-5911-4996-9f40-934b924618b7_Enabled">
    <vt:lpwstr>true</vt:lpwstr>
  </property>
  <property fmtid="{D5CDD505-2E9C-101B-9397-08002B2CF9AE}" pid="3" name="MSIP_Label_393d98ac-5911-4996-9f40-934b924618b7_SetDate">
    <vt:lpwstr>2025-06-19T13:52:54Z</vt:lpwstr>
  </property>
  <property fmtid="{D5CDD505-2E9C-101B-9397-08002B2CF9AE}" pid="4" name="MSIP_Label_393d98ac-5911-4996-9f40-934b924618b7_Method">
    <vt:lpwstr>Standard</vt:lpwstr>
  </property>
  <property fmtid="{D5CDD505-2E9C-101B-9397-08002B2CF9AE}" pid="5" name="MSIP_Label_393d98ac-5911-4996-9f40-934b924618b7_Name">
    <vt:lpwstr>Official</vt:lpwstr>
  </property>
  <property fmtid="{D5CDD505-2E9C-101B-9397-08002B2CF9AE}" pid="6" name="MSIP_Label_393d98ac-5911-4996-9f40-934b924618b7_SiteId">
    <vt:lpwstr>671b555f-1b74-4a87-a174-b37d2b179b24</vt:lpwstr>
  </property>
  <property fmtid="{D5CDD505-2E9C-101B-9397-08002B2CF9AE}" pid="7" name="MSIP_Label_393d98ac-5911-4996-9f40-934b924618b7_ActionId">
    <vt:lpwstr>e31bca51-d097-49aa-b6f8-bee425640003</vt:lpwstr>
  </property>
  <property fmtid="{D5CDD505-2E9C-101B-9397-08002B2CF9AE}" pid="8" name="MSIP_Label_393d98ac-5911-4996-9f40-934b924618b7_ContentBits">
    <vt:lpwstr>0</vt:lpwstr>
  </property>
  <property fmtid="{D5CDD505-2E9C-101B-9397-08002B2CF9AE}" pid="9" name="MSIP_Label_393d98ac-5911-4996-9f40-934b924618b7_Tag">
    <vt:lpwstr>10, 3, 0, 1</vt:lpwstr>
  </property>
</Properties>
</file>